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19"/>
  </p:notesMasterIdLst>
  <p:sldIdLst>
    <p:sldId id="256" r:id="rId2"/>
    <p:sldId id="258" r:id="rId3"/>
    <p:sldId id="259" r:id="rId4"/>
    <p:sldId id="275" r:id="rId5"/>
    <p:sldId id="260" r:id="rId6"/>
    <p:sldId id="261" r:id="rId7"/>
    <p:sldId id="262" r:id="rId8"/>
    <p:sldId id="276" r:id="rId9"/>
    <p:sldId id="263" r:id="rId10"/>
    <p:sldId id="264" r:id="rId11"/>
    <p:sldId id="266" r:id="rId12"/>
    <p:sldId id="267" r:id="rId13"/>
    <p:sldId id="268" r:id="rId14"/>
    <p:sldId id="277" r:id="rId15"/>
    <p:sldId id="269"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5" autoAdjust="0"/>
    <p:restoredTop sz="94660"/>
  </p:normalViewPr>
  <p:slideViewPr>
    <p:cSldViewPr snapToGrid="0">
      <p:cViewPr varScale="1">
        <p:scale>
          <a:sx n="47" d="100"/>
          <a:sy n="47"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1CD20A-D59F-424F-AB32-234A077A3B49}" type="datetimeFigureOut">
              <a:rPr lang="en-US" smtClean="0"/>
              <a:t>27-Apr-24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8BE5B3-C5CA-482B-BA36-E4ED98B40CAF}" type="slidenum">
              <a:rPr lang="en-US" smtClean="0"/>
              <a:t>‹#›</a:t>
            </a:fld>
            <a:endParaRPr lang="en-US"/>
          </a:p>
        </p:txBody>
      </p:sp>
    </p:spTree>
    <p:extLst>
      <p:ext uri="{BB962C8B-B14F-4D97-AF65-F5344CB8AC3E}">
        <p14:creationId xmlns:p14="http://schemas.microsoft.com/office/powerpoint/2010/main" val="4202521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66D262AB-4F80-48AA-8106-A42E2FEFCF64}" type="datetimeFigureOut">
              <a:rPr lang="en-US" smtClean="0"/>
              <a:t>27-Apr-24</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D51B218A-4D9A-4217-9EEC-F697458134BB}" type="slidenum">
              <a:rPr lang="en-US" smtClean="0"/>
              <a:t>‹#›</a:t>
            </a:fld>
            <a:endParaRPr lang="en-US"/>
          </a:p>
        </p:txBody>
      </p:sp>
    </p:spTree>
    <p:extLst>
      <p:ext uri="{BB962C8B-B14F-4D97-AF65-F5344CB8AC3E}">
        <p14:creationId xmlns:p14="http://schemas.microsoft.com/office/powerpoint/2010/main" val="654287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262AB-4F80-48AA-8106-A42E2FEFCF64}" type="datetimeFigureOut">
              <a:rPr lang="en-US" smtClean="0"/>
              <a:t>27-Apr-24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B218A-4D9A-4217-9EEC-F697458134BB}" type="slidenum">
              <a:rPr lang="en-US" smtClean="0"/>
              <a:t>‹#›</a:t>
            </a:fld>
            <a:endParaRPr lang="en-US"/>
          </a:p>
        </p:txBody>
      </p:sp>
    </p:spTree>
    <p:extLst>
      <p:ext uri="{BB962C8B-B14F-4D97-AF65-F5344CB8AC3E}">
        <p14:creationId xmlns:p14="http://schemas.microsoft.com/office/powerpoint/2010/main" val="2352892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262AB-4F80-48AA-8106-A42E2FEFCF64}" type="datetimeFigureOut">
              <a:rPr lang="en-US" smtClean="0"/>
              <a:t>27-Apr-24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B218A-4D9A-4217-9EEC-F697458134BB}" type="slidenum">
              <a:rPr lang="en-US" smtClean="0"/>
              <a:t>‹#›</a:t>
            </a:fld>
            <a:endParaRPr lang="en-US"/>
          </a:p>
        </p:txBody>
      </p:sp>
    </p:spTree>
    <p:extLst>
      <p:ext uri="{BB962C8B-B14F-4D97-AF65-F5344CB8AC3E}">
        <p14:creationId xmlns:p14="http://schemas.microsoft.com/office/powerpoint/2010/main" val="3219038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262AB-4F80-48AA-8106-A42E2FEFCF64}" type="datetimeFigureOut">
              <a:rPr lang="en-US" smtClean="0"/>
              <a:t>27-Apr-24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B218A-4D9A-4217-9EEC-F697458134BB}"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96121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262AB-4F80-48AA-8106-A42E2FEFCF64}" type="datetimeFigureOut">
              <a:rPr lang="en-US" smtClean="0"/>
              <a:t>27-Apr-24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B218A-4D9A-4217-9EEC-F697458134BB}" type="slidenum">
              <a:rPr lang="en-US" smtClean="0"/>
              <a:t>‹#›</a:t>
            </a:fld>
            <a:endParaRPr lang="en-US"/>
          </a:p>
        </p:txBody>
      </p:sp>
    </p:spTree>
    <p:extLst>
      <p:ext uri="{BB962C8B-B14F-4D97-AF65-F5344CB8AC3E}">
        <p14:creationId xmlns:p14="http://schemas.microsoft.com/office/powerpoint/2010/main" val="1146639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6D262AB-4F80-48AA-8106-A42E2FEFCF64}" type="datetimeFigureOut">
              <a:rPr lang="en-US" smtClean="0"/>
              <a:t>27-Apr-24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B218A-4D9A-4217-9EEC-F697458134BB}" type="slidenum">
              <a:rPr lang="en-US" smtClean="0"/>
              <a:t>‹#›</a:t>
            </a:fld>
            <a:endParaRPr lang="en-US"/>
          </a:p>
        </p:txBody>
      </p:sp>
    </p:spTree>
    <p:extLst>
      <p:ext uri="{BB962C8B-B14F-4D97-AF65-F5344CB8AC3E}">
        <p14:creationId xmlns:p14="http://schemas.microsoft.com/office/powerpoint/2010/main" val="2947257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6D262AB-4F80-48AA-8106-A42E2FEFCF64}" type="datetimeFigureOut">
              <a:rPr lang="en-US" smtClean="0"/>
              <a:t>27-Apr-24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B218A-4D9A-4217-9EEC-F697458134BB}" type="slidenum">
              <a:rPr lang="en-US" smtClean="0"/>
              <a:t>‹#›</a:t>
            </a:fld>
            <a:endParaRPr lang="en-US"/>
          </a:p>
        </p:txBody>
      </p:sp>
    </p:spTree>
    <p:extLst>
      <p:ext uri="{BB962C8B-B14F-4D97-AF65-F5344CB8AC3E}">
        <p14:creationId xmlns:p14="http://schemas.microsoft.com/office/powerpoint/2010/main" val="186303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D262AB-4F80-48AA-8106-A42E2FEFCF64}" type="datetimeFigureOut">
              <a:rPr lang="en-US" smtClean="0"/>
              <a:t>27-Apr-24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B218A-4D9A-4217-9EEC-F697458134BB}" type="slidenum">
              <a:rPr lang="en-US" smtClean="0"/>
              <a:t>‹#›</a:t>
            </a:fld>
            <a:endParaRPr lang="en-US"/>
          </a:p>
        </p:txBody>
      </p:sp>
    </p:spTree>
    <p:extLst>
      <p:ext uri="{BB962C8B-B14F-4D97-AF65-F5344CB8AC3E}">
        <p14:creationId xmlns:p14="http://schemas.microsoft.com/office/powerpoint/2010/main" val="4164666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D262AB-4F80-48AA-8106-A42E2FEFCF64}" type="datetimeFigureOut">
              <a:rPr lang="en-US" smtClean="0"/>
              <a:t>27-Apr-24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B218A-4D9A-4217-9EEC-F697458134BB}" type="slidenum">
              <a:rPr lang="en-US" smtClean="0"/>
              <a:t>‹#›</a:t>
            </a:fld>
            <a:endParaRPr lang="en-US"/>
          </a:p>
        </p:txBody>
      </p:sp>
    </p:spTree>
    <p:extLst>
      <p:ext uri="{BB962C8B-B14F-4D97-AF65-F5344CB8AC3E}">
        <p14:creationId xmlns:p14="http://schemas.microsoft.com/office/powerpoint/2010/main" val="32097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D262AB-4F80-48AA-8106-A42E2FEFCF64}" type="datetimeFigureOut">
              <a:rPr lang="en-US" smtClean="0"/>
              <a:t>27-Apr-24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B218A-4D9A-4217-9EEC-F697458134BB}" type="slidenum">
              <a:rPr lang="en-US" smtClean="0"/>
              <a:t>‹#›</a:t>
            </a:fld>
            <a:endParaRPr lang="en-US"/>
          </a:p>
        </p:txBody>
      </p:sp>
    </p:spTree>
    <p:extLst>
      <p:ext uri="{BB962C8B-B14F-4D97-AF65-F5344CB8AC3E}">
        <p14:creationId xmlns:p14="http://schemas.microsoft.com/office/powerpoint/2010/main" val="1562508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D262AB-4F80-48AA-8106-A42E2FEFCF64}" type="datetimeFigureOut">
              <a:rPr lang="en-US" smtClean="0"/>
              <a:t>27-Apr-24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B218A-4D9A-4217-9EEC-F697458134BB}" type="slidenum">
              <a:rPr lang="en-US" smtClean="0"/>
              <a:t>‹#›</a:t>
            </a:fld>
            <a:endParaRPr lang="en-US"/>
          </a:p>
        </p:txBody>
      </p:sp>
    </p:spTree>
    <p:extLst>
      <p:ext uri="{BB962C8B-B14F-4D97-AF65-F5344CB8AC3E}">
        <p14:creationId xmlns:p14="http://schemas.microsoft.com/office/powerpoint/2010/main" val="334419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D262AB-4F80-48AA-8106-A42E2FEFCF64}" type="datetimeFigureOut">
              <a:rPr lang="en-US" smtClean="0"/>
              <a:t>27-Apr-24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B218A-4D9A-4217-9EEC-F697458134BB}" type="slidenum">
              <a:rPr lang="en-US" smtClean="0"/>
              <a:t>‹#›</a:t>
            </a:fld>
            <a:endParaRPr lang="en-US"/>
          </a:p>
        </p:txBody>
      </p:sp>
    </p:spTree>
    <p:extLst>
      <p:ext uri="{BB962C8B-B14F-4D97-AF65-F5344CB8AC3E}">
        <p14:creationId xmlns:p14="http://schemas.microsoft.com/office/powerpoint/2010/main" val="1213853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D262AB-4F80-48AA-8106-A42E2FEFCF64}" type="datetimeFigureOut">
              <a:rPr lang="en-US" smtClean="0"/>
              <a:t>27-Apr-24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1B218A-4D9A-4217-9EEC-F697458134BB}" type="slidenum">
              <a:rPr lang="en-US" smtClean="0"/>
              <a:t>‹#›</a:t>
            </a:fld>
            <a:endParaRPr lang="en-US"/>
          </a:p>
        </p:txBody>
      </p:sp>
    </p:spTree>
    <p:extLst>
      <p:ext uri="{BB962C8B-B14F-4D97-AF65-F5344CB8AC3E}">
        <p14:creationId xmlns:p14="http://schemas.microsoft.com/office/powerpoint/2010/main" val="11440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D262AB-4F80-48AA-8106-A42E2FEFCF64}" type="datetimeFigureOut">
              <a:rPr lang="en-US" smtClean="0"/>
              <a:t>27-Apr-24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B218A-4D9A-4217-9EEC-F697458134BB}" type="slidenum">
              <a:rPr lang="en-US" smtClean="0"/>
              <a:t>‹#›</a:t>
            </a:fld>
            <a:endParaRPr lang="en-US"/>
          </a:p>
        </p:txBody>
      </p:sp>
    </p:spTree>
    <p:extLst>
      <p:ext uri="{BB962C8B-B14F-4D97-AF65-F5344CB8AC3E}">
        <p14:creationId xmlns:p14="http://schemas.microsoft.com/office/powerpoint/2010/main" val="1066877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262AB-4F80-48AA-8106-A42E2FEFCF64}" type="datetimeFigureOut">
              <a:rPr lang="en-US" smtClean="0"/>
              <a:t>27-Apr-24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1B218A-4D9A-4217-9EEC-F697458134BB}" type="slidenum">
              <a:rPr lang="en-US" smtClean="0"/>
              <a:t>‹#›</a:t>
            </a:fld>
            <a:endParaRPr lang="en-US"/>
          </a:p>
        </p:txBody>
      </p:sp>
    </p:spTree>
    <p:extLst>
      <p:ext uri="{BB962C8B-B14F-4D97-AF65-F5344CB8AC3E}">
        <p14:creationId xmlns:p14="http://schemas.microsoft.com/office/powerpoint/2010/main" val="2828818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262AB-4F80-48AA-8106-A42E2FEFCF64}" type="datetimeFigureOut">
              <a:rPr lang="en-US" smtClean="0"/>
              <a:t>27-Apr-24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B218A-4D9A-4217-9EEC-F697458134BB}" type="slidenum">
              <a:rPr lang="en-US" smtClean="0"/>
              <a:t>‹#›</a:t>
            </a:fld>
            <a:endParaRPr lang="en-US"/>
          </a:p>
        </p:txBody>
      </p:sp>
    </p:spTree>
    <p:extLst>
      <p:ext uri="{BB962C8B-B14F-4D97-AF65-F5344CB8AC3E}">
        <p14:creationId xmlns:p14="http://schemas.microsoft.com/office/powerpoint/2010/main" val="3888402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262AB-4F80-48AA-8106-A42E2FEFCF64}" type="datetimeFigureOut">
              <a:rPr lang="en-US" smtClean="0"/>
              <a:t>27-Apr-24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B218A-4D9A-4217-9EEC-F697458134BB}" type="slidenum">
              <a:rPr lang="en-US" smtClean="0"/>
              <a:t>‹#›</a:t>
            </a:fld>
            <a:endParaRPr lang="en-US"/>
          </a:p>
        </p:txBody>
      </p:sp>
    </p:spTree>
    <p:extLst>
      <p:ext uri="{BB962C8B-B14F-4D97-AF65-F5344CB8AC3E}">
        <p14:creationId xmlns:p14="http://schemas.microsoft.com/office/powerpoint/2010/main" val="257016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6D262AB-4F80-48AA-8106-A42E2FEFCF64}" type="datetimeFigureOut">
              <a:rPr lang="en-US" smtClean="0"/>
              <a:t>27-Apr-24</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1B218A-4D9A-4217-9EEC-F697458134BB}" type="slidenum">
              <a:rPr lang="en-US" smtClean="0"/>
              <a:t>‹#›</a:t>
            </a:fld>
            <a:endParaRPr lang="en-US"/>
          </a:p>
        </p:txBody>
      </p:sp>
    </p:spTree>
    <p:extLst>
      <p:ext uri="{BB962C8B-B14F-4D97-AF65-F5344CB8AC3E}">
        <p14:creationId xmlns:p14="http://schemas.microsoft.com/office/powerpoint/2010/main" val="249409700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6350" y="2219961"/>
            <a:ext cx="10302240" cy="822958"/>
          </a:xfrm>
        </p:spPr>
        <p:txBody>
          <a:bodyPr>
            <a:noAutofit/>
          </a:bodyPr>
          <a:lstStyle/>
          <a:p>
            <a:pPr algn="ctr"/>
            <a:r>
              <a:rPr lang="en-US" b="1" dirty="0">
                <a:solidFill>
                  <a:srgbClr val="C00000"/>
                </a:solidFill>
                <a:latin typeface="Tahoma" panose="020B0604030504040204" pitchFamily="34" charset="0"/>
                <a:ea typeface="Tahoma" panose="020B0604030504040204" pitchFamily="34" charset="0"/>
                <a:cs typeface="Tahoma" panose="020B0604030504040204" pitchFamily="34" charset="0"/>
              </a:rPr>
              <a:t>The Chameleon Christian (</a:t>
            </a:r>
            <a:r>
              <a:rPr lang="en-US" b="1" dirty="0" smtClean="0">
                <a:solidFill>
                  <a:srgbClr val="C00000"/>
                </a:solidFill>
                <a:latin typeface="Tahoma" panose="020B0604030504040204" pitchFamily="34" charset="0"/>
                <a:ea typeface="Tahoma" panose="020B0604030504040204" pitchFamily="34" charset="0"/>
                <a:cs typeface="Tahoma" panose="020B0604030504040204" pitchFamily="34" charset="0"/>
              </a:rPr>
              <a:t>Youth)</a:t>
            </a:r>
            <a:endParaRPr lang="en-US"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Subtitle 2"/>
          <p:cNvSpPr>
            <a:spLocks noGrp="1"/>
          </p:cNvSpPr>
          <p:nvPr>
            <p:ph type="subTitle" idx="1"/>
          </p:nvPr>
        </p:nvSpPr>
        <p:spPr>
          <a:xfrm>
            <a:off x="1497012" y="5659119"/>
            <a:ext cx="8689976" cy="1371599"/>
          </a:xfrm>
        </p:spPr>
        <p:txBody>
          <a:bodyPr>
            <a:normAutofit/>
          </a:bodyPr>
          <a:lstStyle/>
          <a:p>
            <a:pPr algn="ctr"/>
            <a:r>
              <a:rPr lang="en-US" sz="2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By </a:t>
            </a:r>
          </a:p>
          <a:p>
            <a:pPr algn="ctr"/>
            <a:r>
              <a:rPr lang="en-US" sz="2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ARUOTURE EZEKIEL</a:t>
            </a:r>
            <a:endPar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 name="Subtitle 2"/>
          <p:cNvSpPr txBox="1">
            <a:spLocks/>
          </p:cNvSpPr>
          <p:nvPr/>
        </p:nvSpPr>
        <p:spPr>
          <a:xfrm>
            <a:off x="1923732" y="3378199"/>
            <a:ext cx="8689976" cy="1371599"/>
          </a:xfrm>
          <a:prstGeom prst="rect">
            <a:avLst/>
          </a:prstGeom>
        </p:spPr>
        <p:txBody>
          <a:bodyPr vert="horz" lIns="91440" tIns="45720" rIns="91440" bIns="45720" rtlCol="0">
            <a:noAutofit/>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2200" kern="1200" cap="all" baseline="0">
                <a:solidFill>
                  <a:schemeClr val="bg1">
                    <a:lumMod val="50000"/>
                  </a:schemeClr>
                </a:solidFill>
                <a:effectLst/>
                <a:latin typeface="+mn-lt"/>
                <a:ea typeface="+mn-ea"/>
                <a:cs typeface="+mn-cs"/>
              </a:defRPr>
            </a:lvl1pPr>
            <a:lvl2pPr marL="457200" indent="0" algn="ctr" defTabSz="914400" rtl="0" eaLnBrk="1" latinLnBrk="0" hangingPunct="1">
              <a:lnSpc>
                <a:spcPct val="120000"/>
              </a:lnSpc>
              <a:spcBef>
                <a:spcPts val="500"/>
              </a:spcBef>
              <a:buClr>
                <a:schemeClr val="tx1"/>
              </a:buClr>
              <a:buFont typeface="Arial" panose="020B0604020202020204" pitchFamily="34" charset="0"/>
              <a:buNone/>
              <a:defRPr sz="2000" kern="1200" cap="all"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tx1"/>
              </a:buClr>
              <a:buFont typeface="Arial" panose="020B0604020202020204" pitchFamily="34" charset="0"/>
              <a:buNone/>
              <a:defRPr sz="1800" kern="1200" cap="all" baseline="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9pPr>
          </a:lstStyle>
          <a:p>
            <a:r>
              <a:rPr lang="en-US" sz="3600" b="1" dirty="0" smtClean="0">
                <a:solidFill>
                  <a:srgbClr val="002060"/>
                </a:solidFill>
              </a:rPr>
              <a:t>Bible Verses: </a:t>
            </a:r>
          </a:p>
          <a:p>
            <a:r>
              <a:rPr lang="en-US" sz="3600" b="1" dirty="0" smtClean="0">
                <a:solidFill>
                  <a:srgbClr val="002060"/>
                </a:solidFill>
              </a:rPr>
              <a:t>James 1:7-8,  22-24, Gala 1: 10, Rom 12: 1-5</a:t>
            </a:r>
            <a:endParaRPr lang="en-US" sz="3600" b="1" dirty="0">
              <a:solidFill>
                <a:srgbClr val="002060"/>
              </a:solidFill>
            </a:endParaRPr>
          </a:p>
        </p:txBody>
      </p:sp>
      <p:sp>
        <p:nvSpPr>
          <p:cNvPr id="6" name="Subtitle 2"/>
          <p:cNvSpPr txBox="1">
            <a:spLocks/>
          </p:cNvSpPr>
          <p:nvPr/>
        </p:nvSpPr>
        <p:spPr>
          <a:xfrm>
            <a:off x="1771332" y="362997"/>
            <a:ext cx="8689976" cy="642620"/>
          </a:xfrm>
          <a:prstGeom prst="rect">
            <a:avLst/>
          </a:prstGeom>
        </p:spPr>
        <p:txBody>
          <a:bodyPr vert="horz" lIns="91440" tIns="45720" rIns="91440" bIns="45720" rtlCol="0">
            <a:noAutofit/>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2200" kern="1200" cap="all" baseline="0">
                <a:solidFill>
                  <a:schemeClr val="bg1">
                    <a:lumMod val="50000"/>
                  </a:schemeClr>
                </a:solidFill>
                <a:effectLst/>
                <a:latin typeface="+mn-lt"/>
                <a:ea typeface="+mn-ea"/>
                <a:cs typeface="+mn-cs"/>
              </a:defRPr>
            </a:lvl1pPr>
            <a:lvl2pPr marL="457200" indent="0" algn="ctr" defTabSz="914400" rtl="0" eaLnBrk="1" latinLnBrk="0" hangingPunct="1">
              <a:lnSpc>
                <a:spcPct val="120000"/>
              </a:lnSpc>
              <a:spcBef>
                <a:spcPts val="500"/>
              </a:spcBef>
              <a:buClr>
                <a:schemeClr val="tx1"/>
              </a:buClr>
              <a:buFont typeface="Arial" panose="020B0604020202020204" pitchFamily="34" charset="0"/>
              <a:buNone/>
              <a:defRPr sz="2000" kern="1200" cap="all"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tx1"/>
              </a:buClr>
              <a:buFont typeface="Arial" panose="020B0604020202020204" pitchFamily="34" charset="0"/>
              <a:buNone/>
              <a:defRPr sz="1800" kern="1200" cap="all" baseline="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9pPr>
          </a:lstStyle>
          <a:p>
            <a:r>
              <a:rPr lang="en-US" sz="40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Quarterly youth service </a:t>
            </a:r>
            <a:endParaRPr lang="en-US" sz="40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1200" y="169733"/>
            <a:ext cx="1093470" cy="1029148"/>
          </a:xfrm>
          <a:prstGeom prst="rect">
            <a:avLst/>
          </a:prstGeom>
        </p:spPr>
      </p:pic>
    </p:spTree>
    <p:extLst>
      <p:ext uri="{BB962C8B-B14F-4D97-AF65-F5344CB8AC3E}">
        <p14:creationId xmlns:p14="http://schemas.microsoft.com/office/powerpoint/2010/main" val="2177018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7841" y="1777813"/>
            <a:ext cx="11694159" cy="2408108"/>
          </a:xfrm>
        </p:spPr>
        <p:txBody>
          <a:bodyPr>
            <a:noAutofit/>
          </a:bodyPr>
          <a:lstStyle/>
          <a:p>
            <a:r>
              <a:rPr lang="en-US" sz="4000" b="1" cap="none"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Know Your Identity In Christ (</a:t>
            </a:r>
            <a:r>
              <a:rPr lang="en-US" sz="4000" b="1" cap="none"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Ephesians </a:t>
            </a:r>
            <a:r>
              <a:rPr lang="en-US" sz="4000" b="1" cap="none"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1:4-5)</a:t>
            </a:r>
          </a:p>
          <a:p>
            <a:pPr algn="just"/>
            <a:r>
              <a:rPr lang="en-US" sz="4400" cap="none" dirty="0">
                <a:latin typeface="Tahoma" panose="020B0604030504040204" pitchFamily="34" charset="0"/>
                <a:ea typeface="Tahoma" panose="020B0604030504040204" pitchFamily="34" charset="0"/>
                <a:cs typeface="Tahoma" panose="020B0604030504040204" pitchFamily="34" charset="0"/>
              </a:rPr>
              <a:t>G</a:t>
            </a:r>
            <a:r>
              <a:rPr lang="en-US" sz="4400" cap="none" dirty="0" smtClean="0">
                <a:latin typeface="Tahoma" panose="020B0604030504040204" pitchFamily="34" charset="0"/>
                <a:ea typeface="Tahoma" panose="020B0604030504040204" pitchFamily="34" charset="0"/>
                <a:cs typeface="Tahoma" panose="020B0604030504040204" pitchFamily="34" charset="0"/>
              </a:rPr>
              <a:t>round your identity in your relationship with God rather than seeking validation from others or conforming to societal norms. </a:t>
            </a:r>
            <a:endParaRPr lang="en-US" sz="4400" cap="none"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1261867" y="331521"/>
            <a:ext cx="10272043" cy="923330"/>
          </a:xfrm>
          <a:prstGeom prst="rect">
            <a:avLst/>
          </a:prstGeom>
        </p:spPr>
        <p:txBody>
          <a:bodyPr wrap="none">
            <a:spAutoFit/>
          </a:bodyPr>
          <a:lstStyle/>
          <a:p>
            <a:r>
              <a:rPr lang="en-US" sz="5400" b="1" dirty="0">
                <a:solidFill>
                  <a:srgbClr val="FF0000"/>
                </a:solidFill>
                <a:effectLst>
                  <a:outerShdw blurRad="38100" dist="38100" dir="2700000" algn="tl">
                    <a:srgbClr val="000000">
                      <a:alpha val="43137"/>
                    </a:srgbClr>
                  </a:outerShdw>
                </a:effectLst>
              </a:rPr>
              <a:t>Overcoming Chameleon Behaviour</a:t>
            </a:r>
          </a:p>
        </p:txBody>
      </p:sp>
    </p:spTree>
    <p:extLst>
      <p:ext uri="{BB962C8B-B14F-4D97-AF65-F5344CB8AC3E}">
        <p14:creationId xmlns:p14="http://schemas.microsoft.com/office/powerpoint/2010/main" val="3495867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7841" y="355413"/>
            <a:ext cx="11694159" cy="2408108"/>
          </a:xfrm>
        </p:spPr>
        <p:txBody>
          <a:bodyPr>
            <a:noAutofit/>
          </a:bodyPr>
          <a:lstStyle/>
          <a:p>
            <a:pPr algn="just"/>
            <a:r>
              <a:rPr lang="en-US" sz="4000" b="1" cap="none"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Surround Yourself With Positive Influences</a:t>
            </a:r>
            <a:r>
              <a:rPr lang="en-US" sz="4000" b="1"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40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n-US" sz="4000" b="1"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Timothy </a:t>
            </a:r>
            <a:r>
              <a:rPr lang="en-US" sz="40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3:14-17)</a:t>
            </a:r>
          </a:p>
          <a:p>
            <a:pPr algn="just"/>
            <a:endParaRPr lang="en-US" sz="40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r>
              <a:rPr lang="en-US" sz="4100" cap="none" dirty="0" smtClean="0">
                <a:latin typeface="Tahoma" panose="020B0604030504040204" pitchFamily="34" charset="0"/>
                <a:ea typeface="Tahoma" panose="020B0604030504040204" pitchFamily="34" charset="0"/>
                <a:cs typeface="Tahoma" panose="020B0604030504040204" pitchFamily="34" charset="0"/>
              </a:rPr>
              <a:t>Seek Out Mentors And Friends Who Will Encourage You In Your Faith And Hold You Accountable. </a:t>
            </a:r>
          </a:p>
          <a:p>
            <a:pPr algn="just"/>
            <a:r>
              <a:rPr lang="en-US" sz="4100" b="1" cap="none" dirty="0" smtClean="0">
                <a:solidFill>
                  <a:srgbClr val="00B050"/>
                </a:solidFill>
                <a:latin typeface="Tahoma" panose="020B0604030504040204" pitchFamily="34" charset="0"/>
                <a:ea typeface="Tahoma" panose="020B0604030504040204" pitchFamily="34" charset="0"/>
                <a:cs typeface="Tahoma" panose="020B0604030504040204" pitchFamily="34" charset="0"/>
              </a:rPr>
              <a:t>Paul's </a:t>
            </a:r>
            <a:r>
              <a:rPr lang="en-US" sz="4100" cap="none" dirty="0" smtClean="0">
                <a:latin typeface="Tahoma" panose="020B0604030504040204" pitchFamily="34" charset="0"/>
                <a:ea typeface="Tahoma" panose="020B0604030504040204" pitchFamily="34" charset="0"/>
                <a:cs typeface="Tahoma" panose="020B0604030504040204" pitchFamily="34" charset="0"/>
              </a:rPr>
              <a:t>Relationship With Timothy Serves As A Model For Mentoring And Discipleship.</a:t>
            </a:r>
            <a:endParaRPr lang="en-US" sz="4100" cap="non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29486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0359" y="660213"/>
            <a:ext cx="11694159" cy="2408108"/>
          </a:xfrm>
        </p:spPr>
        <p:txBody>
          <a:bodyPr>
            <a:noAutofit/>
          </a:bodyPr>
          <a:lstStyle/>
          <a:p>
            <a:pPr algn="just"/>
            <a:r>
              <a:rPr lang="en-US" sz="4000" b="1" cap="none"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Be Transformed By Renewing Your Mind</a:t>
            </a:r>
            <a:r>
              <a:rPr lang="en-US" sz="4000" b="1"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40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n-US" sz="4000" b="1"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Romans </a:t>
            </a:r>
            <a:r>
              <a:rPr lang="en-US" sz="40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12:2)</a:t>
            </a:r>
          </a:p>
          <a:p>
            <a:pPr algn="just"/>
            <a:endParaRPr lang="en-US" sz="40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r>
              <a:rPr lang="en-US" sz="4800" cap="none" dirty="0">
                <a:latin typeface="Tahoma" panose="020B0604030504040204" pitchFamily="34" charset="0"/>
                <a:ea typeface="Tahoma" panose="020B0604030504040204" pitchFamily="34" charset="0"/>
                <a:cs typeface="Tahoma" panose="020B0604030504040204" pitchFamily="34" charset="0"/>
              </a:rPr>
              <a:t>C</a:t>
            </a:r>
            <a:r>
              <a:rPr lang="en-US" sz="4800" cap="none" dirty="0" smtClean="0">
                <a:latin typeface="Tahoma" panose="020B0604030504040204" pitchFamily="34" charset="0"/>
                <a:ea typeface="Tahoma" panose="020B0604030504040204" pitchFamily="34" charset="0"/>
                <a:cs typeface="Tahoma" panose="020B0604030504040204" pitchFamily="34" charset="0"/>
              </a:rPr>
              <a:t>ontinually renew your mind through the study of scripture and prayer, allowing God to transform your thoughts and behaviour. </a:t>
            </a:r>
          </a:p>
        </p:txBody>
      </p:sp>
    </p:spTree>
    <p:extLst>
      <p:ext uri="{BB962C8B-B14F-4D97-AF65-F5344CB8AC3E}">
        <p14:creationId xmlns:p14="http://schemas.microsoft.com/office/powerpoint/2010/main" val="1301256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1041" y="335093"/>
            <a:ext cx="11186159" cy="2408108"/>
          </a:xfrm>
        </p:spPr>
        <p:txBody>
          <a:bodyPr>
            <a:noAutofit/>
          </a:bodyPr>
          <a:lstStyle/>
          <a:p>
            <a:pPr algn="just"/>
            <a:r>
              <a:rPr lang="en-US" sz="4000" b="1" cap="none"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Practice Assertiveness</a:t>
            </a:r>
            <a:r>
              <a:rPr lang="en-US" sz="4000" b="1"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40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n-US" sz="4000" b="1"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Ephesians </a:t>
            </a:r>
            <a:r>
              <a:rPr lang="en-US" sz="40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4:15) </a:t>
            </a:r>
          </a:p>
          <a:p>
            <a:pPr algn="just"/>
            <a:endParaRPr lang="en-US" sz="4000" dirty="0" smtClean="0">
              <a:latin typeface="Tahoma" panose="020B0604030504040204" pitchFamily="34" charset="0"/>
              <a:ea typeface="Tahoma" panose="020B0604030504040204" pitchFamily="34" charset="0"/>
              <a:cs typeface="Tahoma" panose="020B0604030504040204" pitchFamily="34" charset="0"/>
            </a:endParaRPr>
          </a:p>
          <a:p>
            <a:pPr algn="just"/>
            <a:r>
              <a:rPr lang="en-US" sz="4000" cap="none" dirty="0">
                <a:latin typeface="Tahoma" panose="020B0604030504040204" pitchFamily="34" charset="0"/>
                <a:ea typeface="Tahoma" panose="020B0604030504040204" pitchFamily="34" charset="0"/>
                <a:cs typeface="Tahoma" panose="020B0604030504040204" pitchFamily="34" charset="0"/>
              </a:rPr>
              <a:t>L</a:t>
            </a:r>
            <a:r>
              <a:rPr lang="en-US" sz="4000" cap="none" dirty="0" smtClean="0">
                <a:latin typeface="Tahoma" panose="020B0604030504040204" pitchFamily="34" charset="0"/>
                <a:ea typeface="Tahoma" panose="020B0604030504040204" pitchFamily="34" charset="0"/>
                <a:cs typeface="Tahoma" panose="020B0604030504040204" pitchFamily="34" charset="0"/>
              </a:rPr>
              <a:t>earn to assert your opinions and boundaries respectfully, even if they differ from those around you. communicate your values and beliefs confidently without fear of rejection or judgment</a:t>
            </a:r>
            <a:r>
              <a:rPr lang="en-US" sz="4000" dirty="0" smtClean="0">
                <a:latin typeface="Tahoma" panose="020B0604030504040204" pitchFamily="34" charset="0"/>
                <a:ea typeface="Tahoma" panose="020B0604030504040204" pitchFamily="34" charset="0"/>
                <a:cs typeface="Tahoma" panose="020B0604030504040204" pitchFamily="34" charset="0"/>
              </a:rPr>
              <a:t>.</a:t>
            </a:r>
            <a:r>
              <a:rPr lang="en-US" sz="4000" cap="none" dirty="0">
                <a:latin typeface="Tahoma" panose="020B0604030504040204" pitchFamily="34" charset="0"/>
                <a:ea typeface="Tahoma" panose="020B0604030504040204" pitchFamily="34" charset="0"/>
                <a:cs typeface="Tahoma" panose="020B0604030504040204" pitchFamily="34" charset="0"/>
              </a:rPr>
              <a:t> (</a:t>
            </a:r>
            <a:r>
              <a:rPr lang="en-US" sz="4000" b="1" i="1" cap="none" dirty="0">
                <a:solidFill>
                  <a:srgbClr val="002060"/>
                </a:solidFill>
                <a:latin typeface="Tahoma" panose="020B0604030504040204" pitchFamily="34" charset="0"/>
                <a:ea typeface="Tahoma" panose="020B0604030504040204" pitchFamily="34" charset="0"/>
                <a:cs typeface="Tahoma" panose="020B0604030504040204" pitchFamily="34" charset="0"/>
              </a:rPr>
              <a:t>if you can’t beat them, go and hire people to beat them</a:t>
            </a:r>
            <a:r>
              <a:rPr lang="en-US" sz="4000" cap="none" dirty="0" smtClean="0">
                <a:latin typeface="Tahoma" panose="020B0604030504040204" pitchFamily="34" charset="0"/>
                <a:ea typeface="Tahoma" panose="020B0604030504040204" pitchFamily="34" charset="0"/>
                <a:cs typeface="Tahoma" panose="020B0604030504040204" pitchFamily="34" charset="0"/>
              </a:rPr>
              <a:t>).</a:t>
            </a:r>
            <a:endParaRPr lang="en-US" sz="4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12723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721" y="1473013"/>
            <a:ext cx="5618479" cy="2408108"/>
          </a:xfrm>
        </p:spPr>
        <p:txBody>
          <a:bodyPr>
            <a:noAutofit/>
          </a:bodyPr>
          <a:lstStyle/>
          <a:p>
            <a:pPr algn="just"/>
            <a:r>
              <a:rPr lang="en-US" sz="4000" cap="none" dirty="0" smtClean="0">
                <a:latin typeface="Tahoma" panose="020B0604030504040204" pitchFamily="34" charset="0"/>
                <a:ea typeface="Tahoma" panose="020B0604030504040204" pitchFamily="34" charset="0"/>
                <a:cs typeface="Tahoma" panose="020B0604030504040204" pitchFamily="34" charset="0"/>
              </a:rPr>
              <a:t>Don’t be ashamed to stand out among others</a:t>
            </a:r>
            <a:endParaRPr lang="en-US" sz="4000" dirty="0">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0032" y="1016000"/>
            <a:ext cx="5332126" cy="4978400"/>
          </a:xfrm>
          <a:prstGeom prst="rect">
            <a:avLst/>
          </a:prstGeom>
        </p:spPr>
      </p:pic>
    </p:spTree>
    <p:extLst>
      <p:ext uri="{BB962C8B-B14F-4D97-AF65-F5344CB8AC3E}">
        <p14:creationId xmlns:p14="http://schemas.microsoft.com/office/powerpoint/2010/main" val="2873115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1361" y="355413"/>
            <a:ext cx="11186159" cy="2408108"/>
          </a:xfrm>
        </p:spPr>
        <p:txBody>
          <a:bodyPr>
            <a:noAutofit/>
          </a:bodyPr>
          <a:lstStyle/>
          <a:p>
            <a:pPr algn="just"/>
            <a:r>
              <a:rPr lang="en-US" sz="4000" b="1" cap="none"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a:t>
            </a:r>
            <a:r>
              <a:rPr lang="en-US" sz="4000" b="1" cap="none"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mbrace Vulnerability (Corinthians 12:9-10)</a:t>
            </a:r>
          </a:p>
          <a:p>
            <a:pPr algn="just"/>
            <a:endParaRPr lang="en-US" sz="4000" cap="none" dirty="0" smtClean="0">
              <a:latin typeface="Tahoma" panose="020B0604030504040204" pitchFamily="34" charset="0"/>
              <a:ea typeface="Tahoma" panose="020B0604030504040204" pitchFamily="34" charset="0"/>
              <a:cs typeface="Tahoma" panose="020B0604030504040204" pitchFamily="34" charset="0"/>
            </a:endParaRPr>
          </a:p>
          <a:p>
            <a:pPr algn="just"/>
            <a:r>
              <a:rPr lang="en-US" sz="4000" cap="none" dirty="0">
                <a:latin typeface="Tahoma" panose="020B0604030504040204" pitchFamily="34" charset="0"/>
                <a:ea typeface="Tahoma" panose="020B0604030504040204" pitchFamily="34" charset="0"/>
                <a:cs typeface="Tahoma" panose="020B0604030504040204" pitchFamily="34" charset="0"/>
              </a:rPr>
              <a:t>B</a:t>
            </a:r>
            <a:r>
              <a:rPr lang="en-US" sz="4000" cap="none" dirty="0" smtClean="0">
                <a:latin typeface="Tahoma" panose="020B0604030504040204" pitchFamily="34" charset="0"/>
                <a:ea typeface="Tahoma" panose="020B0604030504040204" pitchFamily="34" charset="0"/>
                <a:cs typeface="Tahoma" panose="020B0604030504040204" pitchFamily="34" charset="0"/>
              </a:rPr>
              <a:t>e willing to be vulnerable and authentic with others, sharing your struggles and imperfections. vulnerability fosters genuine connections and allows others to see the real you.</a:t>
            </a:r>
            <a:endParaRPr lang="en-US" sz="4000" cap="non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82412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521" y="375733"/>
            <a:ext cx="11186159" cy="2408108"/>
          </a:xfrm>
        </p:spPr>
        <p:txBody>
          <a:bodyPr>
            <a:noAutofit/>
          </a:bodyPr>
          <a:lstStyle/>
          <a:p>
            <a:pPr algn="ctr"/>
            <a:r>
              <a:rPr lang="en-US" sz="4400" b="1" cap="none"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Conclusion</a:t>
            </a:r>
          </a:p>
          <a:p>
            <a:pPr marL="0" indent="0" algn="ctr">
              <a:buNone/>
            </a:pPr>
            <a:r>
              <a:rPr lang="en-US" sz="4000" cap="none" dirty="0" smtClean="0">
                <a:latin typeface="Tahoma" panose="020B0604030504040204" pitchFamily="34" charset="0"/>
                <a:ea typeface="Tahoma" panose="020B0604030504040204" pitchFamily="34" charset="0"/>
                <a:cs typeface="Tahoma" panose="020B0604030504040204" pitchFamily="34" charset="0"/>
              </a:rPr>
              <a:t>Chameleon behaviour among youth can be detrimental to their spiritual growth and well-being, leading to a lack of conviction, dependency on peers, and identity crisis. Focusing on biblical instructions, youth can overcome chameleon behavior and live authentically for </a:t>
            </a:r>
            <a:r>
              <a:rPr lang="en-US" sz="4000" cap="none" dirty="0">
                <a:latin typeface="Tahoma" panose="020B0604030504040204" pitchFamily="34" charset="0"/>
                <a:ea typeface="Tahoma" panose="020B0604030504040204" pitchFamily="34" charset="0"/>
                <a:cs typeface="Tahoma" panose="020B0604030504040204" pitchFamily="34" charset="0"/>
              </a:rPr>
              <a:t>C</a:t>
            </a:r>
            <a:r>
              <a:rPr lang="en-US" sz="4000" cap="none" dirty="0" smtClean="0">
                <a:latin typeface="Tahoma" panose="020B0604030504040204" pitchFamily="34" charset="0"/>
                <a:ea typeface="Tahoma" panose="020B0604030504040204" pitchFamily="34" charset="0"/>
                <a:cs typeface="Tahoma" panose="020B0604030504040204" pitchFamily="34" charset="0"/>
              </a:rPr>
              <a:t>hrist.</a:t>
            </a:r>
            <a:endParaRPr lang="en-US" sz="4000" cap="non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83883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81383"/>
            <a:ext cx="5557519" cy="3541714"/>
          </a:xfrm>
        </p:spPr>
        <p:txBody>
          <a:bodyPr>
            <a:normAutofit fontScale="92500" lnSpcReduction="20000"/>
          </a:bodyPr>
          <a:lstStyle/>
          <a:p>
            <a:pPr marL="0" indent="0" algn="ctr">
              <a:buNone/>
            </a:pPr>
            <a:r>
              <a:rPr lang="en-US" sz="11500" b="1" dirty="0" smtClean="0">
                <a:solidFill>
                  <a:schemeClr val="accent5">
                    <a:lumMod val="50000"/>
                  </a:schemeClr>
                </a:solidFill>
                <a:effectLst>
                  <a:outerShdw blurRad="38100" dist="38100" dir="2700000" algn="tl">
                    <a:srgbClr val="000000">
                      <a:alpha val="43137"/>
                    </a:srgbClr>
                  </a:outerShdw>
                </a:effectLst>
              </a:rPr>
              <a:t>THANK </a:t>
            </a:r>
          </a:p>
          <a:p>
            <a:pPr marL="0" indent="0" algn="ctr">
              <a:buNone/>
            </a:pPr>
            <a:r>
              <a:rPr lang="en-US" sz="11500" b="1" dirty="0" smtClean="0">
                <a:solidFill>
                  <a:schemeClr val="accent5">
                    <a:lumMod val="50000"/>
                  </a:schemeClr>
                </a:solidFill>
                <a:effectLst>
                  <a:outerShdw blurRad="38100" dist="38100" dir="2700000" algn="tl">
                    <a:srgbClr val="000000">
                      <a:alpha val="43137"/>
                    </a:srgbClr>
                  </a:outerShdw>
                </a:effectLst>
              </a:rPr>
              <a:t>YOU</a:t>
            </a:r>
            <a:endParaRPr lang="en-US" sz="11500" b="1" dirty="0">
              <a:solidFill>
                <a:schemeClr val="accent5">
                  <a:lumMod val="50000"/>
                </a:schemeClr>
              </a:solidFill>
              <a:effectLst>
                <a:outerShdw blurRad="38100" dist="38100" dir="2700000" algn="tl">
                  <a:srgbClr val="000000">
                    <a:alpha val="43137"/>
                  </a:srgbClr>
                </a:outerShdw>
              </a:effectLst>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5631" b="8741"/>
          <a:stretch/>
        </p:blipFill>
        <p:spPr>
          <a:xfrm>
            <a:off x="5952422" y="711200"/>
            <a:ext cx="6122367" cy="5730240"/>
          </a:xfrm>
          <a:prstGeom prst="rect">
            <a:avLst/>
          </a:prstGeom>
        </p:spPr>
      </p:pic>
    </p:spTree>
    <p:extLst>
      <p:ext uri="{BB962C8B-B14F-4D97-AF65-F5344CB8AC3E}">
        <p14:creationId xmlns:p14="http://schemas.microsoft.com/office/powerpoint/2010/main" val="1213644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8960" y="182880"/>
            <a:ext cx="6156960" cy="751840"/>
          </a:xfrm>
        </p:spPr>
        <p:txBody>
          <a:bodyPr>
            <a:noAutofit/>
          </a:bodyPr>
          <a:lstStyle/>
          <a:p>
            <a:r>
              <a:rPr lang="en-US" sz="4000" b="1" cap="none"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What is A Chameleon ?</a:t>
            </a:r>
            <a:endParaRPr lang="en-US" sz="4000" b="1" cap="none"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16800" y="1441692"/>
            <a:ext cx="4706539" cy="4939815"/>
          </a:xfrm>
        </p:spPr>
      </p:pic>
      <p:sp>
        <p:nvSpPr>
          <p:cNvPr id="5" name="Rectangle 4"/>
          <p:cNvSpPr/>
          <p:nvPr/>
        </p:nvSpPr>
        <p:spPr>
          <a:xfrm>
            <a:off x="406400" y="1209039"/>
            <a:ext cx="6786880" cy="5355312"/>
          </a:xfrm>
          <a:prstGeom prst="rect">
            <a:avLst/>
          </a:prstGeom>
        </p:spPr>
        <p:txBody>
          <a:bodyPr wrap="square">
            <a:spAutoFit/>
          </a:bodyPr>
          <a:lstStyle/>
          <a:p>
            <a:pPr algn="ctr"/>
            <a:r>
              <a:rPr lang="en-US" sz="3800" b="0" i="0" dirty="0" smtClean="0">
                <a:effectLst/>
                <a:latin typeface="Tahoma" panose="020B0604030504040204" pitchFamily="34" charset="0"/>
                <a:ea typeface="Tahoma" panose="020B0604030504040204" pitchFamily="34" charset="0"/>
                <a:cs typeface="Tahoma" panose="020B0604030504040204" pitchFamily="34" charset="0"/>
              </a:rPr>
              <a:t>A chameleon is a type of lizard known for its remarkable ability to change </a:t>
            </a:r>
            <a:r>
              <a:rPr lang="en-US" sz="3800" b="0" i="0" dirty="0" err="1" smtClean="0">
                <a:effectLst/>
                <a:latin typeface="Tahoma" panose="020B0604030504040204" pitchFamily="34" charset="0"/>
                <a:ea typeface="Tahoma" panose="020B0604030504040204" pitchFamily="34" charset="0"/>
                <a:cs typeface="Tahoma" panose="020B0604030504040204" pitchFamily="34" charset="0"/>
              </a:rPr>
              <a:t>colour</a:t>
            </a:r>
            <a:r>
              <a:rPr lang="en-US" sz="3800" b="0" i="0" dirty="0" smtClean="0">
                <a:effectLst/>
                <a:latin typeface="Tahoma" panose="020B0604030504040204" pitchFamily="34" charset="0"/>
                <a:ea typeface="Tahoma" panose="020B0604030504040204" pitchFamily="34" charset="0"/>
                <a:cs typeface="Tahoma" panose="020B0604030504040204" pitchFamily="34" charset="0"/>
              </a:rPr>
              <a:t>. This adaptation serves several purposes, including camouflage, communication, and regulating body temperature in response to their environment.</a:t>
            </a:r>
            <a:endParaRPr lang="en-US" sz="3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81765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094" y="162560"/>
            <a:ext cx="9754226" cy="995680"/>
          </a:xfrm>
        </p:spPr>
        <p:txBody>
          <a:bodyPr>
            <a:noAutofit/>
          </a:bodyPr>
          <a:lstStyle/>
          <a:p>
            <a:r>
              <a:rPr lang="en-US" sz="4000" b="1" cap="none"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Who Is A Chameleon Christian ?</a:t>
            </a:r>
            <a:endParaRPr lang="en-US" sz="4000" b="1" cap="none"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264160" y="1320800"/>
            <a:ext cx="7701280" cy="1869440"/>
          </a:xfrm>
        </p:spPr>
        <p:txBody>
          <a:bodyPr>
            <a:noAutofit/>
          </a:bodyPr>
          <a:lstStyle/>
          <a:p>
            <a:pPr marL="0" indent="0" algn="just">
              <a:buNone/>
            </a:pPr>
            <a:r>
              <a:rPr lang="en-US" sz="3800" dirty="0">
                <a:latin typeface="Tahoma" panose="020B0604030504040204" pitchFamily="34" charset="0"/>
                <a:ea typeface="Tahoma" panose="020B0604030504040204" pitchFamily="34" charset="0"/>
                <a:cs typeface="Tahoma" panose="020B0604030504040204" pitchFamily="34" charset="0"/>
              </a:rPr>
              <a:t>A</a:t>
            </a:r>
            <a:r>
              <a:rPr lang="en-US" sz="3800" cap="none" dirty="0" smtClean="0">
                <a:latin typeface="Tahoma" panose="020B0604030504040204" pitchFamily="34" charset="0"/>
                <a:ea typeface="Tahoma" panose="020B0604030504040204" pitchFamily="34" charset="0"/>
                <a:cs typeface="Tahoma" panose="020B0604030504040204" pitchFamily="34" charset="0"/>
              </a:rPr>
              <a:t> "chameleon Christian" refers to someone who changes their beliefs, values, and behaviour depending on the social or cultural context they find themselves in, rather than adhering consistently to the teachings of the Bible. </a:t>
            </a:r>
            <a:endParaRPr lang="en-US" sz="3800" cap="none" dirty="0">
              <a:latin typeface="Tahoma" panose="020B0604030504040204" pitchFamily="34" charset="0"/>
              <a:ea typeface="Tahoma" panose="020B0604030504040204" pitchFamily="34" charset="0"/>
              <a:cs typeface="Tahoma" panose="020B0604030504040204" pitchFamily="34" charset="0"/>
            </a:endParaRPr>
          </a:p>
        </p:txBody>
      </p:sp>
      <p:grpSp>
        <p:nvGrpSpPr>
          <p:cNvPr id="6" name="Group 5"/>
          <p:cNvGrpSpPr/>
          <p:nvPr/>
        </p:nvGrpSpPr>
        <p:grpSpPr>
          <a:xfrm>
            <a:off x="8194992" y="1158240"/>
            <a:ext cx="3871710" cy="4897120"/>
            <a:chOff x="8194992" y="1158240"/>
            <a:chExt cx="3871710" cy="489712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3213"/>
            <a:stretch/>
          </p:blipFill>
          <p:spPr>
            <a:xfrm>
              <a:off x="8194992" y="1158240"/>
              <a:ext cx="3871710" cy="4897120"/>
            </a:xfrm>
            <a:prstGeom prst="rect">
              <a:avLst/>
            </a:prstGeom>
          </p:spPr>
        </p:pic>
        <p:sp>
          <p:nvSpPr>
            <p:cNvPr id="5" name="Rounded Rectangle 4"/>
            <p:cNvSpPr/>
            <p:nvPr/>
          </p:nvSpPr>
          <p:spPr>
            <a:xfrm>
              <a:off x="8194992" y="2189574"/>
              <a:ext cx="908368" cy="18694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4109248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8814" y="0"/>
            <a:ext cx="8616306" cy="1076960"/>
          </a:xfrm>
        </p:spPr>
        <p:txBody>
          <a:bodyPr>
            <a:noAutofit/>
          </a:bodyPr>
          <a:lstStyle/>
          <a:p>
            <a:r>
              <a:rPr lang="en-US" sz="4400" b="1" cap="none"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How Some of us (Youth) are</a:t>
            </a:r>
            <a:endParaRPr lang="en-US" sz="4400" b="1" cap="none"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17612" y="3031014"/>
            <a:ext cx="5308282" cy="3671148"/>
          </a:xfr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7767" y="1076960"/>
            <a:ext cx="5534917" cy="337312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4006" y="3352800"/>
            <a:ext cx="4693964" cy="3349362"/>
          </a:xfrm>
          <a:prstGeom prst="rect">
            <a:avLst/>
          </a:prstGeom>
        </p:spPr>
      </p:pic>
    </p:spTree>
    <p:extLst>
      <p:ext uri="{BB962C8B-B14F-4D97-AF65-F5344CB8AC3E}">
        <p14:creationId xmlns:p14="http://schemas.microsoft.com/office/powerpoint/2010/main" val="3227035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6335" y="232437"/>
            <a:ext cx="10364451" cy="885163"/>
          </a:xfrm>
        </p:spPr>
        <p:txBody>
          <a:bodyPr>
            <a:noAutofit/>
          </a:bodyPr>
          <a:lstStyle/>
          <a:p>
            <a:r>
              <a:rPr lang="en-US" sz="4000" b="1" cap="none"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Characteristics Of A Chameleon Youth</a:t>
            </a:r>
            <a:endParaRPr lang="en-US" sz="4000" b="1" cap="none"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78807" y="1645920"/>
            <a:ext cx="7183433" cy="2408108"/>
          </a:xfrm>
        </p:spPr>
        <p:txBody>
          <a:bodyPr>
            <a:noAutofit/>
          </a:bodyPr>
          <a:lstStyle/>
          <a:p>
            <a:pPr algn="just"/>
            <a:r>
              <a:rPr lang="en-US" sz="4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Lack of Conviction</a:t>
            </a:r>
          </a:p>
          <a:p>
            <a:pPr marL="0" indent="0" algn="just">
              <a:buNone/>
            </a:pPr>
            <a:r>
              <a:rPr lang="en-US" sz="4200" cap="none" dirty="0" smtClean="0">
                <a:latin typeface="Tahoma" panose="020B0604030504040204" pitchFamily="34" charset="0"/>
                <a:ea typeface="Tahoma" panose="020B0604030504040204" pitchFamily="34" charset="0"/>
                <a:cs typeface="Tahoma" panose="020B0604030504040204" pitchFamily="34" charset="0"/>
              </a:rPr>
              <a:t>Chameleon youth often lack strong convictions and easily adapt their beliefs and values to fit in with their peers or societal trends.</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7003"/>
          <a:stretch/>
        </p:blipFill>
        <p:spPr>
          <a:xfrm>
            <a:off x="7940996" y="1940748"/>
            <a:ext cx="4015783" cy="3992692"/>
          </a:xfrm>
          <a:prstGeom prst="rect">
            <a:avLst/>
          </a:prstGeom>
        </p:spPr>
      </p:pic>
    </p:spTree>
    <p:extLst>
      <p:ext uri="{BB962C8B-B14F-4D97-AF65-F5344CB8AC3E}">
        <p14:creationId xmlns:p14="http://schemas.microsoft.com/office/powerpoint/2010/main" val="1357986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8975" y="457013"/>
            <a:ext cx="6990705" cy="2408108"/>
          </a:xfrm>
        </p:spPr>
        <p:txBody>
          <a:bodyPr>
            <a:noAutofit/>
          </a:bodyPr>
          <a:lstStyle/>
          <a:p>
            <a:pPr marL="0" indent="0" algn="just">
              <a:buNone/>
            </a:pPr>
            <a:r>
              <a:rPr lang="en-US" sz="4800" b="1" cap="none" dirty="0" smtClean="0">
                <a:solidFill>
                  <a:srgbClr val="00B050"/>
                </a:solidFill>
                <a:latin typeface="Tahoma" panose="020B0604030504040204" pitchFamily="34" charset="0"/>
                <a:ea typeface="Tahoma" panose="020B0604030504040204" pitchFamily="34" charset="0"/>
                <a:cs typeface="Tahoma" panose="020B0604030504040204" pitchFamily="34" charset="0"/>
              </a:rPr>
              <a:t>The Prodigal Son (</a:t>
            </a:r>
            <a:r>
              <a:rPr lang="en-US" sz="4800" b="1" cap="none" dirty="0" err="1" smtClean="0">
                <a:solidFill>
                  <a:srgbClr val="00B050"/>
                </a:solidFill>
                <a:latin typeface="Tahoma" panose="020B0604030504040204" pitchFamily="34" charset="0"/>
                <a:ea typeface="Tahoma" panose="020B0604030504040204" pitchFamily="34" charset="0"/>
                <a:cs typeface="Tahoma" panose="020B0604030504040204" pitchFamily="34" charset="0"/>
              </a:rPr>
              <a:t>luke</a:t>
            </a:r>
            <a:r>
              <a:rPr lang="en-US" sz="4800" b="1" cap="none" dirty="0" smtClean="0">
                <a:solidFill>
                  <a:srgbClr val="00B050"/>
                </a:solidFill>
                <a:latin typeface="Tahoma" panose="020B0604030504040204" pitchFamily="34" charset="0"/>
                <a:ea typeface="Tahoma" panose="020B0604030504040204" pitchFamily="34" charset="0"/>
                <a:cs typeface="Tahoma" panose="020B0604030504040204" pitchFamily="34" charset="0"/>
              </a:rPr>
              <a:t> 15:11-32)</a:t>
            </a:r>
          </a:p>
          <a:p>
            <a:pPr marL="0" indent="0" algn="just">
              <a:buNone/>
            </a:pPr>
            <a:r>
              <a:rPr lang="en-US" sz="4400" cap="none" dirty="0" smtClean="0">
                <a:latin typeface="Tahoma" panose="020B0604030504040204" pitchFamily="34" charset="0"/>
                <a:ea typeface="Tahoma" panose="020B0604030504040204" pitchFamily="34" charset="0"/>
                <a:cs typeface="Tahoma" panose="020B0604030504040204" pitchFamily="34" charset="0"/>
              </a:rPr>
              <a:t>the prodigal son represents a youth who succumbs to the temptations of the world and strays from his family and faith.</a:t>
            </a:r>
            <a:endParaRPr lang="en-US" sz="4400" cap="none"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2240" y="1523999"/>
            <a:ext cx="4246880" cy="5264689"/>
          </a:xfrm>
          <a:prstGeom prst="rect">
            <a:avLst/>
          </a:prstGeom>
        </p:spPr>
      </p:pic>
    </p:spTree>
    <p:extLst>
      <p:ext uri="{BB962C8B-B14F-4D97-AF65-F5344CB8AC3E}">
        <p14:creationId xmlns:p14="http://schemas.microsoft.com/office/powerpoint/2010/main" val="2545986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0575" y="2489013"/>
            <a:ext cx="10821339" cy="2408108"/>
          </a:xfrm>
        </p:spPr>
        <p:txBody>
          <a:bodyPr>
            <a:noAutofit/>
          </a:bodyPr>
          <a:lstStyle/>
          <a:p>
            <a:pPr algn="just"/>
            <a:r>
              <a:rPr lang="en-US" sz="4800" cap="none" dirty="0">
                <a:latin typeface="Tahoma" panose="020B0604030504040204" pitchFamily="34" charset="0"/>
                <a:ea typeface="Tahoma" panose="020B0604030504040204" pitchFamily="34" charset="0"/>
                <a:cs typeface="Tahoma" panose="020B0604030504040204" pitchFamily="34" charset="0"/>
              </a:rPr>
              <a:t>C</a:t>
            </a:r>
            <a:r>
              <a:rPr lang="en-US" sz="4800" cap="none" dirty="0" smtClean="0">
                <a:latin typeface="Tahoma" panose="020B0604030504040204" pitchFamily="34" charset="0"/>
                <a:ea typeface="Tahoma" panose="020B0604030504040204" pitchFamily="34" charset="0"/>
                <a:cs typeface="Tahoma" panose="020B0604030504040204" pitchFamily="34" charset="0"/>
              </a:rPr>
              <a:t>hameleon youth are heavily influenced by their peers and prioritize social acceptance above all else.</a:t>
            </a:r>
          </a:p>
          <a:p>
            <a:pPr marL="0" indent="0" algn="just">
              <a:buNone/>
            </a:pPr>
            <a:endParaRPr lang="en-US" sz="3200" cap="none"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1805228" y="270561"/>
            <a:ext cx="8093882" cy="1323439"/>
          </a:xfrm>
          <a:prstGeom prst="rect">
            <a:avLst/>
          </a:prstGeom>
        </p:spPr>
        <p:txBody>
          <a:bodyPr wrap="none">
            <a:spAutoFit/>
          </a:bodyPr>
          <a:lstStyle/>
          <a:p>
            <a:pPr algn="just"/>
            <a:r>
              <a:rPr lang="en-US" sz="40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Peer Dependency (Conformity)</a:t>
            </a:r>
          </a:p>
          <a:p>
            <a:pPr algn="ctr"/>
            <a:r>
              <a:rPr lang="en-US" sz="40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(Romans 12: 1-2)</a:t>
            </a:r>
            <a:endParaRPr lang="en-US" sz="40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83895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095" y="1066613"/>
            <a:ext cx="6523345" cy="2408108"/>
          </a:xfrm>
        </p:spPr>
        <p:txBody>
          <a:bodyPr>
            <a:noAutofit/>
          </a:bodyPr>
          <a:lstStyle/>
          <a:p>
            <a:pPr algn="just"/>
            <a:r>
              <a:rPr lang="en-US" sz="4400" cap="none" dirty="0" smtClean="0">
                <a:latin typeface="Tahoma" panose="020B0604030504040204" pitchFamily="34" charset="0"/>
                <a:ea typeface="Tahoma" panose="020B0604030504040204" pitchFamily="34" charset="0"/>
                <a:cs typeface="Tahoma" panose="020B0604030504040204" pitchFamily="34" charset="0"/>
              </a:rPr>
              <a:t>They may conform to the expectations of their peer group, even if it means compromising their own values or morals.</a:t>
            </a:r>
          </a:p>
          <a:p>
            <a:pPr marL="0" indent="0" algn="just">
              <a:buNone/>
            </a:pPr>
            <a:endParaRPr lang="en-US" sz="3600" cap="none" dirty="0">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6159" y="822643"/>
            <a:ext cx="4480561" cy="265207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3281" y="3556001"/>
            <a:ext cx="4744720" cy="3125470"/>
          </a:xfrm>
          <a:prstGeom prst="rect">
            <a:avLst/>
          </a:prstGeom>
        </p:spPr>
      </p:pic>
    </p:spTree>
    <p:extLst>
      <p:ext uri="{BB962C8B-B14F-4D97-AF65-F5344CB8AC3E}">
        <p14:creationId xmlns:p14="http://schemas.microsoft.com/office/powerpoint/2010/main" val="4041537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960" y="1310453"/>
            <a:ext cx="7599680" cy="2408108"/>
          </a:xfrm>
        </p:spPr>
        <p:txBody>
          <a:bodyPr>
            <a:noAutofit/>
          </a:bodyPr>
          <a:lstStyle/>
          <a:p>
            <a:pPr algn="just"/>
            <a:r>
              <a:rPr lang="en-US" sz="4000" cap="none" dirty="0">
                <a:latin typeface="Tahoma" panose="020B0604030504040204" pitchFamily="34" charset="0"/>
                <a:ea typeface="Tahoma" panose="020B0604030504040204" pitchFamily="34" charset="0"/>
                <a:cs typeface="Tahoma" panose="020B0604030504040204" pitchFamily="34" charset="0"/>
              </a:rPr>
              <a:t>C</a:t>
            </a:r>
            <a:r>
              <a:rPr lang="en-US" sz="4000" cap="none" dirty="0" smtClean="0">
                <a:latin typeface="Tahoma" panose="020B0604030504040204" pitchFamily="34" charset="0"/>
                <a:ea typeface="Tahoma" panose="020B0604030504040204" pitchFamily="34" charset="0"/>
                <a:cs typeface="Tahoma" panose="020B0604030504040204" pitchFamily="34" charset="0"/>
              </a:rPr>
              <a:t>hameleon youth exhibit inconsistency in their behaviour, making it difficult for others to know their true character or values.</a:t>
            </a:r>
          </a:p>
          <a:p>
            <a:pPr algn="just"/>
            <a:r>
              <a:rPr lang="en-US" sz="4000" b="1" cap="none" dirty="0" smtClean="0">
                <a:solidFill>
                  <a:srgbClr val="00B050"/>
                </a:solidFill>
                <a:latin typeface="Tahoma" panose="020B0604030504040204" pitchFamily="34" charset="0"/>
                <a:ea typeface="Tahoma" panose="020B0604030504040204" pitchFamily="34" charset="0"/>
                <a:cs typeface="Tahoma" panose="020B0604030504040204" pitchFamily="34" charset="0"/>
              </a:rPr>
              <a:t>Apostle Peter denied knowing Jesus three times </a:t>
            </a:r>
            <a:endParaRPr lang="en-US" sz="4000" b="1" cap="none"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1004397" y="392481"/>
            <a:ext cx="10081606" cy="769441"/>
          </a:xfrm>
          <a:prstGeom prst="rect">
            <a:avLst/>
          </a:prstGeom>
        </p:spPr>
        <p:txBody>
          <a:bodyPr wrap="none">
            <a:spAutoFit/>
          </a:bodyPr>
          <a:lstStyle/>
          <a:p>
            <a:pPr algn="just"/>
            <a:r>
              <a:rPr lang="en-US" sz="44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Inconsistency (</a:t>
            </a:r>
            <a:r>
              <a:rPr lang="en-US" sz="4400" b="1"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Matthew </a:t>
            </a:r>
            <a:r>
              <a:rPr lang="en-US" sz="44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26:69-75)</a:t>
            </a:r>
            <a:endParaRPr lang="en-US" sz="44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6784"/>
          <a:stretch/>
        </p:blipFill>
        <p:spPr>
          <a:xfrm>
            <a:off x="8504728" y="1628682"/>
            <a:ext cx="3219912" cy="4467318"/>
          </a:xfrm>
          <a:prstGeom prst="rect">
            <a:avLst/>
          </a:prstGeom>
        </p:spPr>
      </p:pic>
    </p:spTree>
    <p:extLst>
      <p:ext uri="{BB962C8B-B14F-4D97-AF65-F5344CB8AC3E}">
        <p14:creationId xmlns:p14="http://schemas.microsoft.com/office/powerpoint/2010/main" val="30733323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661</TotalTime>
  <Words>514</Words>
  <Application>Microsoft Office PowerPoint</Application>
  <PresentationFormat>Widescreen</PresentationFormat>
  <Paragraphs>44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Tahoma</vt:lpstr>
      <vt:lpstr>Trebuchet MS</vt:lpstr>
      <vt:lpstr>Tw Cen MT</vt:lpstr>
      <vt:lpstr>Circuit</vt:lpstr>
      <vt:lpstr>The Chameleon Christian (Youth)</vt:lpstr>
      <vt:lpstr>What is A Chameleon ?</vt:lpstr>
      <vt:lpstr>Who Is A Chameleon Christian ?</vt:lpstr>
      <vt:lpstr>How Some of us (Youth) are</vt:lpstr>
      <vt:lpstr>Characteristics Of A Chameleon Youth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Chameleon Christian (Youth)</dc:title>
  <dc:creator>TOSHIBA</dc:creator>
  <cp:lastModifiedBy>TOSHIBA</cp:lastModifiedBy>
  <cp:revision>30</cp:revision>
  <dcterms:created xsi:type="dcterms:W3CDTF">2024-04-27T13:10:25Z</dcterms:created>
  <dcterms:modified xsi:type="dcterms:W3CDTF">2024-04-28T00:11:47Z</dcterms:modified>
</cp:coreProperties>
</file>