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handoutMasterIdLst>
    <p:handoutMasterId r:id="rId19"/>
  </p:handoutMasterIdLst>
  <p:sldIdLst>
    <p:sldId id="256" r:id="rId3"/>
    <p:sldId id="258" r:id="rId4"/>
    <p:sldId id="259" r:id="rId5"/>
    <p:sldId id="275" r:id="rId6"/>
    <p:sldId id="260" r:id="rId7"/>
    <p:sldId id="261" r:id="rId8"/>
    <p:sldId id="262" r:id="rId9"/>
    <p:sldId id="263" r:id="rId10"/>
    <p:sldId id="264" r:id="rId11"/>
    <p:sldId id="266" r:id="rId12"/>
    <p:sldId id="267" r:id="rId13"/>
    <p:sldId id="289" r:id="rId14"/>
    <p:sldId id="290" r:id="rId15"/>
    <p:sldId id="271"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5" autoAdjust="0"/>
    <p:restoredTop sz="94660"/>
  </p:normalViewPr>
  <p:slideViewPr>
    <p:cSldViewPr snapToGrid="0">
      <p:cViewPr varScale="1">
        <p:scale>
          <a:sx n="47" d="100"/>
          <a:sy n="47" d="100"/>
        </p:scale>
        <p:origin x="73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handoutMaster" Target="handoutMasters/handoutMaster1.xml"/><Relationship Id="rId18" Type="http://schemas.openxmlformats.org/officeDocument/2006/relationships/notesMaster" Target="notesMasters/notesMaster1.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96C064A-D61B-4B21-B757-51A9B82445B8}" type="datetimeFigureOut">
              <a:rPr lang="en-US" smtClean="0"/>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305E07-67EA-4042-A3F6-853A8AD8D209}" type="slidenum">
              <a:rPr lang="en-US" smtClean="0"/>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1CD20A-D59F-424F-AB32-234A077A3B49}"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8BE5B3-C5CA-482B-BA36-E4ED98B40CAF}"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15" name="Rectangle 8"/>
            <p:cNvSpPr>
              <a:spLocks noChangeArrowheads="1"/>
            </p:cNvSpPr>
            <p:nvPr/>
          </p:nvSpPr>
          <p:spPr bwMode="auto">
            <a:xfrm>
              <a:off x="414338" y="9525"/>
              <a:ext cx="28575" cy="4481513"/>
            </a:xfrm>
            <a:prstGeom prst="rect">
              <a:avLst/>
            </a:prstGeom>
            <a:grpFill/>
            <a:ln>
              <a:noFill/>
            </a:ln>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40" name="Rectangle 33"/>
            <p:cNvSpPr>
              <a:spLocks noChangeArrowheads="1"/>
            </p:cNvSpPr>
            <p:nvPr/>
          </p:nvSpPr>
          <p:spPr bwMode="auto">
            <a:xfrm>
              <a:off x="642938" y="6610350"/>
              <a:ext cx="23813" cy="242888"/>
            </a:xfrm>
            <a:prstGeom prst="rect">
              <a:avLst/>
            </a:prstGeom>
            <a:grpFill/>
            <a:ln>
              <a:noFill/>
            </a:ln>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p:spPr>
        </p:sp>
        <p:sp>
          <p:nvSpPr>
            <p:cNvPr id="52" name="Rectangle 45"/>
            <p:cNvSpPr>
              <a:spLocks noChangeArrowheads="1"/>
            </p:cNvSpPr>
            <p:nvPr/>
          </p:nvSpPr>
          <p:spPr bwMode="auto">
            <a:xfrm>
              <a:off x="1228725" y="4662488"/>
              <a:ext cx="23813" cy="2181225"/>
            </a:xfrm>
            <a:prstGeom prst="rect">
              <a:avLst/>
            </a:prstGeom>
            <a:grpFill/>
            <a:ln>
              <a:noFill/>
            </a:ln>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66D262AB-4F80-48AA-8106-A42E2FEFCF64}" type="datetimeFigureOut">
              <a:rPr lang="en-US" smtClean="0"/>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D51B218A-4D9A-4217-9EEC-F697458134BB}"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6D262AB-4F80-48AA-8106-A42E2FEFCF6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1B218A-4D9A-4217-9EEC-F697458134BB}"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6D262AB-4F80-48AA-8106-A42E2FEFCF6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1B218A-4D9A-4217-9EEC-F697458134BB}" type="slidenum">
              <a:rPr lang="en-US" smtClean="0"/>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6D262AB-4F80-48AA-8106-A42E2FEFCF6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1B218A-4D9A-4217-9EEC-F697458134BB}" type="slidenum">
              <a:rPr lang="en-US" smtClean="0"/>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panose="020B0603020202020204"/>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endParaRPr lang="en-US" sz="8000" dirty="0">
              <a:solidFill>
                <a:schemeClr val="tx1"/>
              </a:solidFill>
              <a:effectLst/>
            </a:endParaRP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panose="020B0603020202020204"/>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endParaRPr lang="en-US" sz="8000" dirty="0">
              <a:solidFill>
                <a:schemeClr val="tx1"/>
              </a:solidFill>
              <a:effectLst/>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6D262AB-4F80-48AA-8106-A42E2FEFCF6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1B218A-4D9A-4217-9EEC-F697458134BB}" type="slidenum">
              <a:rPr lang="en-US" smtClean="0"/>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3" name="Date Placeholder 2"/>
          <p:cNvSpPr>
            <a:spLocks noGrp="1"/>
          </p:cNvSpPr>
          <p:nvPr>
            <p:ph type="dt" sz="half" idx="10"/>
          </p:nvPr>
        </p:nvSpPr>
        <p:spPr/>
        <p:txBody>
          <a:bodyPr/>
          <a:lstStyle/>
          <a:p>
            <a:fld id="{66D262AB-4F80-48AA-8106-A42E2FEFCF64}"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1B218A-4D9A-4217-9EEC-F697458134BB}" type="slidenum">
              <a:rPr lang="en-US" smtClean="0"/>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3" name="Date Placeholder 2"/>
          <p:cNvSpPr>
            <a:spLocks noGrp="1"/>
          </p:cNvSpPr>
          <p:nvPr>
            <p:ph type="dt" sz="half" idx="10"/>
          </p:nvPr>
        </p:nvSpPr>
        <p:spPr/>
        <p:txBody>
          <a:bodyPr/>
          <a:lstStyle/>
          <a:p>
            <a:fld id="{66D262AB-4F80-48AA-8106-A42E2FEFCF64}"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1B218A-4D9A-4217-9EEC-F697458134BB}" type="slidenum">
              <a:rPr lang="en-US" smtClean="0"/>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66D262AB-4F80-48AA-8106-A42E2FEFCF6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1B218A-4D9A-4217-9EEC-F697458134BB}" type="slidenum">
              <a:rPr lang="en-US" smtClean="0"/>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66D262AB-4F80-48AA-8106-A42E2FEFCF6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1B218A-4D9A-4217-9EEC-F697458134BB}"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66D262AB-4F80-48AA-8106-A42E2FEFCF6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1B218A-4D9A-4217-9EEC-F697458134BB}"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6D262AB-4F80-48AA-8106-A42E2FEFCF6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1B218A-4D9A-4217-9EEC-F697458134BB}"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Date Placeholder 4"/>
          <p:cNvSpPr>
            <a:spLocks noGrp="1"/>
          </p:cNvSpPr>
          <p:nvPr>
            <p:ph type="dt" sz="half" idx="10"/>
          </p:nvPr>
        </p:nvSpPr>
        <p:spPr/>
        <p:txBody>
          <a:bodyPr/>
          <a:lstStyle/>
          <a:p>
            <a:fld id="{66D262AB-4F80-48AA-8106-A42E2FEFCF6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1B218A-4D9A-4217-9EEC-F697458134BB}"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7" name="Date Placeholder 6"/>
          <p:cNvSpPr>
            <a:spLocks noGrp="1"/>
          </p:cNvSpPr>
          <p:nvPr>
            <p:ph type="dt" sz="half" idx="10"/>
          </p:nvPr>
        </p:nvSpPr>
        <p:spPr/>
        <p:txBody>
          <a:bodyPr/>
          <a:lstStyle/>
          <a:p>
            <a:fld id="{66D262AB-4F80-48AA-8106-A42E2FEFCF64}"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1B218A-4D9A-4217-9EEC-F697458134BB}"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6D262AB-4F80-48AA-8106-A42E2FEFCF64}"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1B218A-4D9A-4217-9EEC-F697458134BB}"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D262AB-4F80-48AA-8106-A42E2FEFCF64}"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1B218A-4D9A-4217-9EEC-F697458134BB}"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6D262AB-4F80-48AA-8106-A42E2FEFCF6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1B218A-4D9A-4217-9EEC-F697458134BB}"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6D262AB-4F80-48AA-8106-A42E2FEFCF6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1B218A-4D9A-4217-9EEC-F697458134BB}"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9" Type="http://schemas.openxmlformats.org/officeDocument/2006/relationships/theme" Target="../theme/theme1.xml"/><Relationship Id="rId18" Type="http://schemas.openxmlformats.org/officeDocument/2006/relationships/image" Target="../media/image1.png"/><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8">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p:spPr>
          </p:sp>
          <p:sp>
            <p:nvSpPr>
              <p:cNvPr id="37" name="Rectangle 21"/>
              <p:cNvSpPr>
                <a:spLocks noChangeArrowheads="1"/>
              </p:cNvSpPr>
              <p:nvPr/>
            </p:nvSpPr>
            <p:spPr bwMode="auto">
              <a:xfrm>
                <a:off x="133350" y="4662488"/>
                <a:ext cx="23813" cy="2181225"/>
              </a:xfrm>
              <a:prstGeom prst="rect">
                <a:avLst/>
              </a:prstGeom>
              <a:grpFill/>
              <a:ln>
                <a:noFill/>
              </a:ln>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20" name="Rectangle 41"/>
              <p:cNvSpPr>
                <a:spLocks noChangeArrowheads="1"/>
              </p:cNvSpPr>
              <p:nvPr/>
            </p:nvSpPr>
            <p:spPr bwMode="auto">
              <a:xfrm>
                <a:off x="11939587" y="6596063"/>
                <a:ext cx="23813" cy="252413"/>
              </a:xfrm>
              <a:prstGeom prst="rect">
                <a:avLst/>
              </a:prstGeom>
              <a:grpFill/>
              <a:ln>
                <a:noFill/>
              </a:ln>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6D262AB-4F80-48AA-8106-A42E2FEFCF64}" type="datetimeFigureOut">
              <a:rPr lang="en-US" smtClean="0"/>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51B218A-4D9A-4217-9EEC-F697458134BB}"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76350" y="2219961"/>
            <a:ext cx="10302240" cy="822958"/>
          </a:xfrm>
        </p:spPr>
        <p:txBody>
          <a:bodyPr>
            <a:noAutofit/>
          </a:bodyPr>
          <a:lstStyle/>
          <a:p>
            <a:pPr algn="ctr"/>
            <a:r>
              <a:rPr lang="en-US" b="1" dirty="0">
                <a:solidFill>
                  <a:srgbClr val="C00000"/>
                </a:solidFill>
                <a:latin typeface="Tahoma" panose="020B0604030504040204" pitchFamily="34" charset="0"/>
                <a:ea typeface="Tahoma" panose="020B0604030504040204" pitchFamily="34" charset="0"/>
                <a:cs typeface="Tahoma" panose="020B0604030504040204" pitchFamily="34" charset="0"/>
              </a:rPr>
              <a:t>A BURNING AND A SHINING LIGHT</a:t>
            </a:r>
            <a:endParaRPr lang="en-US" b="1"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sp>
        <p:nvSpPr>
          <p:cNvPr id="3" name="Subtitle 2"/>
          <p:cNvSpPr>
            <a:spLocks noGrp="1"/>
          </p:cNvSpPr>
          <p:nvPr>
            <p:ph type="subTitle" idx="1"/>
          </p:nvPr>
        </p:nvSpPr>
        <p:spPr>
          <a:xfrm>
            <a:off x="1497012" y="5659119"/>
            <a:ext cx="8689976" cy="1371599"/>
          </a:xfrm>
        </p:spPr>
        <p:txBody>
          <a:bodyPr>
            <a:normAutofit/>
          </a:bodyPr>
          <a:lstStyle/>
          <a:p>
            <a:pPr algn="ctr"/>
            <a:r>
              <a:rPr lang="en-US" sz="24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By </a:t>
            </a:r>
            <a:endParaRPr lang="en-US" sz="2400" b="1"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algn="ctr"/>
            <a:r>
              <a:rPr lang="en-US" sz="24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ARUOTURE EZEKIEL</a:t>
            </a:r>
            <a:endPar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5" name="Subtitle 2"/>
          <p:cNvSpPr txBox="1"/>
          <p:nvPr/>
        </p:nvSpPr>
        <p:spPr>
          <a:xfrm>
            <a:off x="1923732" y="3378199"/>
            <a:ext cx="8689976" cy="1371599"/>
          </a:xfrm>
          <a:prstGeom prst="rect">
            <a:avLst/>
          </a:prstGeom>
        </p:spPr>
        <p:txBody>
          <a:bodyPr vert="horz" lIns="91440" tIns="45720" rIns="91440" bIns="45720" rtlCol="0">
            <a:noAutofit/>
          </a:bodyPr>
          <a:lstStyle>
            <a:lvl1pPr marL="0" indent="0" algn="ctr" defTabSz="914400" rtl="0" eaLnBrk="1" latinLnBrk="0" hangingPunct="1">
              <a:lnSpc>
                <a:spcPct val="120000"/>
              </a:lnSpc>
              <a:spcBef>
                <a:spcPts val="1000"/>
              </a:spcBef>
              <a:buClr>
                <a:schemeClr val="tx1"/>
              </a:buClr>
              <a:buFont typeface="Arial" panose="020B0604020202020204" pitchFamily="34" charset="0"/>
              <a:buNone/>
              <a:defRPr sz="2200" kern="1200" cap="all" baseline="0">
                <a:solidFill>
                  <a:schemeClr val="bg1">
                    <a:lumMod val="50000"/>
                  </a:schemeClr>
                </a:solidFill>
                <a:effectLst/>
                <a:latin typeface="+mn-lt"/>
                <a:ea typeface="+mn-ea"/>
                <a:cs typeface="+mn-cs"/>
              </a:defRPr>
            </a:lvl1pPr>
            <a:lvl2pPr marL="457200" indent="0" algn="ctr" defTabSz="914400" rtl="0" eaLnBrk="1" latinLnBrk="0" hangingPunct="1">
              <a:lnSpc>
                <a:spcPct val="120000"/>
              </a:lnSpc>
              <a:spcBef>
                <a:spcPts val="500"/>
              </a:spcBef>
              <a:buClr>
                <a:schemeClr val="tx1"/>
              </a:buClr>
              <a:buFont typeface="Arial" panose="020B0604020202020204" pitchFamily="34" charset="0"/>
              <a:buNone/>
              <a:defRPr sz="2000" kern="1200" cap="all"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tx1"/>
              </a:buClr>
              <a:buFont typeface="Arial" panose="020B0604020202020204" pitchFamily="34" charset="0"/>
              <a:buNone/>
              <a:defRPr sz="1800" kern="1200" cap="all" baseline="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tx1"/>
              </a:buClr>
              <a:buFont typeface="Arial" panose="020B0604020202020204" pitchFamily="34" charset="0"/>
              <a:buNone/>
              <a:defRPr sz="1600" kern="1200" cap="all"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tx1"/>
              </a:buClr>
              <a:buFont typeface="Arial" panose="020B0604020202020204" pitchFamily="34" charset="0"/>
              <a:buNone/>
              <a:defRPr sz="1600" kern="1200" cap="all" baseline="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tx1"/>
              </a:buClr>
              <a:buFont typeface="Arial" panose="020B0604020202020204" pitchFamily="34" charset="0"/>
              <a:buNone/>
              <a:defRPr sz="1600" kern="1200" cap="all" baseline="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tx1"/>
              </a:buClr>
              <a:buFont typeface="Arial" panose="020B0604020202020204" pitchFamily="34" charset="0"/>
              <a:buNone/>
              <a:defRPr sz="1600" kern="1200" cap="all" baseline="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tx1"/>
              </a:buClr>
              <a:buFont typeface="Arial" panose="020B0604020202020204" pitchFamily="34" charset="0"/>
              <a:buNone/>
              <a:defRPr sz="1600" kern="1200" cap="all"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tx1"/>
              </a:buClr>
              <a:buFont typeface="Arial" panose="020B0604020202020204" pitchFamily="34" charset="0"/>
              <a:buNone/>
              <a:defRPr sz="1600" kern="1200" cap="all" baseline="0">
                <a:solidFill>
                  <a:schemeClr val="tx1"/>
                </a:solidFill>
                <a:effectLst/>
                <a:latin typeface="+mn-lt"/>
                <a:ea typeface="+mn-ea"/>
                <a:cs typeface="+mn-cs"/>
              </a:defRPr>
            </a:lvl9pPr>
          </a:lstStyle>
          <a:p>
            <a:r>
              <a:rPr lang="en-US" sz="3600" b="1" dirty="0" smtClean="0">
                <a:solidFill>
                  <a:srgbClr val="002060"/>
                </a:solidFill>
              </a:rPr>
              <a:t>Bible Verses: </a:t>
            </a:r>
            <a:endParaRPr lang="en-US" sz="3600" b="1" dirty="0" smtClean="0">
              <a:solidFill>
                <a:srgbClr val="002060"/>
              </a:solidFill>
            </a:endParaRPr>
          </a:p>
          <a:p>
            <a:r>
              <a:rPr lang="en-US" sz="3600" b="1" dirty="0" smtClean="0">
                <a:solidFill>
                  <a:srgbClr val="002060"/>
                </a:solidFill>
              </a:rPr>
              <a:t>JJohn 5:35; Mathew 5:14-16; Isaiah 60:1-2</a:t>
            </a:r>
            <a:endParaRPr lang="en-US" sz="3600" b="1" dirty="0" smtClean="0">
              <a:solidFill>
                <a:srgbClr val="002060"/>
              </a:solidFill>
            </a:endParaRPr>
          </a:p>
        </p:txBody>
      </p:sp>
      <p:sp>
        <p:nvSpPr>
          <p:cNvPr id="6" name="Subtitle 2"/>
          <p:cNvSpPr txBox="1"/>
          <p:nvPr/>
        </p:nvSpPr>
        <p:spPr>
          <a:xfrm>
            <a:off x="2197735" y="556260"/>
            <a:ext cx="8910955" cy="642620"/>
          </a:xfrm>
          <a:prstGeom prst="rect">
            <a:avLst/>
          </a:prstGeom>
        </p:spPr>
        <p:txBody>
          <a:bodyPr vert="horz" lIns="91440" tIns="45720" rIns="91440" bIns="45720" rtlCol="0">
            <a:noAutofit/>
          </a:bodyPr>
          <a:lstStyle>
            <a:lvl1pPr marL="0" indent="0" algn="ctr" defTabSz="914400" rtl="0" eaLnBrk="1" latinLnBrk="0" hangingPunct="1">
              <a:lnSpc>
                <a:spcPct val="120000"/>
              </a:lnSpc>
              <a:spcBef>
                <a:spcPts val="1000"/>
              </a:spcBef>
              <a:buClr>
                <a:schemeClr val="tx1"/>
              </a:buClr>
              <a:buFont typeface="Arial" panose="020B0604020202020204" pitchFamily="34" charset="0"/>
              <a:buNone/>
              <a:defRPr sz="2200" kern="1200" cap="all" baseline="0">
                <a:solidFill>
                  <a:schemeClr val="bg1">
                    <a:lumMod val="50000"/>
                  </a:schemeClr>
                </a:solidFill>
                <a:effectLst/>
                <a:latin typeface="+mn-lt"/>
                <a:ea typeface="+mn-ea"/>
                <a:cs typeface="+mn-cs"/>
              </a:defRPr>
            </a:lvl1pPr>
            <a:lvl2pPr marL="457200" indent="0" algn="ctr" defTabSz="914400" rtl="0" eaLnBrk="1" latinLnBrk="0" hangingPunct="1">
              <a:lnSpc>
                <a:spcPct val="120000"/>
              </a:lnSpc>
              <a:spcBef>
                <a:spcPts val="500"/>
              </a:spcBef>
              <a:buClr>
                <a:schemeClr val="tx1"/>
              </a:buClr>
              <a:buFont typeface="Arial" panose="020B0604020202020204" pitchFamily="34" charset="0"/>
              <a:buNone/>
              <a:defRPr sz="2000" kern="1200" cap="all"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tx1"/>
              </a:buClr>
              <a:buFont typeface="Arial" panose="020B0604020202020204" pitchFamily="34" charset="0"/>
              <a:buNone/>
              <a:defRPr sz="1800" kern="1200" cap="all" baseline="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tx1"/>
              </a:buClr>
              <a:buFont typeface="Arial" panose="020B0604020202020204" pitchFamily="34" charset="0"/>
              <a:buNone/>
              <a:defRPr sz="1600" kern="1200" cap="all"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tx1"/>
              </a:buClr>
              <a:buFont typeface="Arial" panose="020B0604020202020204" pitchFamily="34" charset="0"/>
              <a:buNone/>
              <a:defRPr sz="1600" kern="1200" cap="all" baseline="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tx1"/>
              </a:buClr>
              <a:buFont typeface="Arial" panose="020B0604020202020204" pitchFamily="34" charset="0"/>
              <a:buNone/>
              <a:defRPr sz="1600" kern="1200" cap="all" baseline="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tx1"/>
              </a:buClr>
              <a:buFont typeface="Arial" panose="020B0604020202020204" pitchFamily="34" charset="0"/>
              <a:buNone/>
              <a:defRPr sz="1600" kern="1200" cap="all" baseline="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tx1"/>
              </a:buClr>
              <a:buFont typeface="Arial" panose="020B0604020202020204" pitchFamily="34" charset="0"/>
              <a:buNone/>
              <a:defRPr sz="1600" kern="1200" cap="all"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tx1"/>
              </a:buClr>
              <a:buFont typeface="Arial" panose="020B0604020202020204" pitchFamily="34" charset="0"/>
              <a:buNone/>
              <a:defRPr sz="1600" kern="1200" cap="all" baseline="0">
                <a:solidFill>
                  <a:schemeClr val="tx1"/>
                </a:solidFill>
                <a:effectLst/>
                <a:latin typeface="+mn-lt"/>
                <a:ea typeface="+mn-ea"/>
                <a:cs typeface="+mn-cs"/>
              </a:defRPr>
            </a:lvl9pPr>
          </a:lstStyle>
          <a:p>
            <a:r>
              <a:rPr lang="en-US" sz="32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NATIONAL YOUTH DAY CELEBRATION</a:t>
            </a:r>
            <a:endParaRPr lang="en-US" sz="3200" b="1"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pic>
        <p:nvPicPr>
          <p:cNvPr id="7" name="Picture 6"/>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871200" y="169733"/>
            <a:ext cx="1093470" cy="102914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p:nvPr>
            <p:ph idx="1"/>
          </p:nvPr>
        </p:nvSpPr>
        <p:spPr>
          <a:xfrm>
            <a:off x="906145" y="1097915"/>
            <a:ext cx="10574655" cy="3542030"/>
          </a:xfrm>
        </p:spPr>
        <p:txBody>
          <a:bodyPr>
            <a:noAutofit/>
          </a:bodyPr>
          <a:p>
            <a:r>
              <a:rPr lang="en-US" sz="4000"/>
              <a:t>4.	Be honest and trustworthy in all we do, just like Joseph.</a:t>
            </a:r>
            <a:endParaRPr lang="en-US" sz="4000"/>
          </a:p>
          <a:p>
            <a:r>
              <a:rPr lang="en-US" sz="4000"/>
              <a:t>5.	Change your association</a:t>
            </a:r>
            <a:endParaRPr lang="en-US" sz="4000"/>
          </a:p>
          <a:p>
            <a:r>
              <a:rPr lang="en-US" sz="4000"/>
              <a:t>6.	Follow the example of Jesus in reaching out to others with love and compassion (Luke 10:25-37).</a:t>
            </a:r>
            <a:endParaRPr lang="en-US" sz="40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6965" y="660400"/>
            <a:ext cx="10917555" cy="2407920"/>
          </a:xfrm>
        </p:spPr>
        <p:txBody>
          <a:bodyPr>
            <a:noAutofit/>
          </a:bodyPr>
          <a:lstStyle/>
          <a:p>
            <a:pPr marL="0" indent="0" algn="just">
              <a:buNone/>
            </a:pPr>
            <a:endParaRPr lang="en-US" sz="5400" b="1" dirty="0" smtClean="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just"/>
            <a:r>
              <a:rPr lang="en-US" sz="5400" cap="none" dirty="0">
                <a:latin typeface="Tahoma" panose="020B0604030504040204" pitchFamily="34" charset="0"/>
                <a:ea typeface="Tahoma" panose="020B0604030504040204" pitchFamily="34" charset="0"/>
                <a:cs typeface="Tahoma" panose="020B0604030504040204" pitchFamily="34" charset="0"/>
              </a:rPr>
              <a:t>7.	Change the way you do things (Eccl 10:10)</a:t>
            </a:r>
            <a:endParaRPr lang="en-US" sz="5400" cap="none" dirty="0">
              <a:latin typeface="Tahoma" panose="020B0604030504040204" pitchFamily="34" charset="0"/>
              <a:ea typeface="Tahoma" panose="020B0604030504040204" pitchFamily="34" charset="0"/>
              <a:cs typeface="Tahoma" panose="020B0604030504040204" pitchFamily="34" charset="0"/>
            </a:endParaRPr>
          </a:p>
          <a:p>
            <a:pPr algn="just"/>
            <a:r>
              <a:rPr lang="en-US" sz="5400" cap="none" dirty="0">
                <a:latin typeface="Tahoma" panose="020B0604030504040204" pitchFamily="34" charset="0"/>
                <a:ea typeface="Tahoma" panose="020B0604030504040204" pitchFamily="34" charset="0"/>
                <a:cs typeface="Tahoma" panose="020B0604030504040204" pitchFamily="34" charset="0"/>
              </a:rPr>
              <a:t>8.	Be humble (James 4:6)</a:t>
            </a:r>
            <a:endParaRPr lang="en-US" sz="5400" cap="none"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23060" y="660400"/>
            <a:ext cx="10917555" cy="981710"/>
          </a:xfrm>
        </p:spPr>
        <p:txBody>
          <a:bodyPr>
            <a:noAutofit/>
          </a:bodyPr>
          <a:lstStyle/>
          <a:p>
            <a:pPr marL="0" indent="0" algn="just">
              <a:buNone/>
            </a:pPr>
            <a:r>
              <a:rPr lang="en-US" sz="4000" b="1" dirty="0" smtClean="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Benefit of Buring and shinning light</a:t>
            </a:r>
            <a:endParaRPr lang="en-US" sz="4000" b="1" dirty="0" smtClean="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2" name="Text Box 1"/>
          <p:cNvSpPr txBox="1"/>
          <p:nvPr/>
        </p:nvSpPr>
        <p:spPr>
          <a:xfrm>
            <a:off x="898525" y="2197100"/>
            <a:ext cx="9744710" cy="2553335"/>
          </a:xfrm>
          <a:prstGeom prst="rect">
            <a:avLst/>
          </a:prstGeom>
          <a:noFill/>
        </p:spPr>
        <p:txBody>
          <a:bodyPr wrap="square" rtlCol="0" anchor="t">
            <a:spAutoFit/>
          </a:bodyPr>
          <a:p>
            <a:r>
              <a:rPr lang="en-US" sz="4000"/>
              <a:t>1.	Glorifying God (Matthew 5:16).</a:t>
            </a:r>
            <a:endParaRPr lang="en-US" sz="4000"/>
          </a:p>
          <a:p>
            <a:r>
              <a:rPr lang="en-US" sz="4000"/>
              <a:t>2.	Impact on Others   (John 1:35-37).</a:t>
            </a:r>
            <a:endParaRPr lang="en-US" sz="4000"/>
          </a:p>
          <a:p>
            <a:r>
              <a:rPr lang="en-US" sz="4000"/>
              <a:t>3.	Inspiration and Encouragement (Hebrews 10:24-25).</a:t>
            </a:r>
            <a:endParaRPr lang="en-US" sz="40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23060" y="660400"/>
            <a:ext cx="10917555" cy="981710"/>
          </a:xfrm>
        </p:spPr>
        <p:txBody>
          <a:bodyPr>
            <a:noAutofit/>
          </a:bodyPr>
          <a:lstStyle/>
          <a:p>
            <a:pPr marL="0" indent="0" algn="just">
              <a:buNone/>
            </a:pPr>
            <a:r>
              <a:rPr lang="en-US" sz="4000" b="1" dirty="0" smtClean="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Benefit of Buring and shinning light</a:t>
            </a:r>
            <a:endParaRPr lang="en-US" sz="4000" b="1" dirty="0" smtClean="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2" name="Text Box 1"/>
          <p:cNvSpPr txBox="1"/>
          <p:nvPr/>
        </p:nvSpPr>
        <p:spPr>
          <a:xfrm>
            <a:off x="898525" y="2197100"/>
            <a:ext cx="10484485" cy="2122805"/>
          </a:xfrm>
          <a:prstGeom prst="rect">
            <a:avLst/>
          </a:prstGeom>
          <a:noFill/>
        </p:spPr>
        <p:txBody>
          <a:bodyPr wrap="square" rtlCol="0" anchor="t">
            <a:spAutoFit/>
          </a:bodyPr>
          <a:p>
            <a:r>
              <a:rPr lang="en-US" sz="4400"/>
              <a:t>4.	Guidance and Direction (Proverbs 4:18).</a:t>
            </a:r>
            <a:endParaRPr lang="en-US" sz="4400"/>
          </a:p>
          <a:p>
            <a:r>
              <a:rPr lang="en-US" sz="4400"/>
              <a:t>5.	Fulfilling God's Purpose (Ephesians 2:10). </a:t>
            </a:r>
            <a:endParaRPr lang="en-US" sz="4400"/>
          </a:p>
          <a:p>
            <a:r>
              <a:rPr lang="en-US" sz="4400"/>
              <a:t>6.	Personal Growth  (2 Peter 3:18)</a:t>
            </a:r>
            <a:endParaRPr lang="en-US" sz="44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7521" y="375733"/>
            <a:ext cx="11186159" cy="2408108"/>
          </a:xfrm>
        </p:spPr>
        <p:txBody>
          <a:bodyPr>
            <a:noAutofit/>
          </a:bodyPr>
          <a:lstStyle/>
          <a:p>
            <a:pPr algn="ctr"/>
            <a:r>
              <a:rPr lang="en-US" sz="4400" b="1" cap="none" dirty="0" smtClean="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Conclusion</a:t>
            </a:r>
            <a:endParaRPr lang="en-US" sz="4400" b="1" cap="none" dirty="0" smtClean="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0" indent="0" algn="ctr">
              <a:buNone/>
            </a:pPr>
            <a:r>
              <a:rPr lang="en-US" sz="4000" cap="none" dirty="0">
                <a:latin typeface="Tahoma" panose="020B0604030504040204" pitchFamily="34" charset="0"/>
                <a:ea typeface="Tahoma" panose="020B0604030504040204" pitchFamily="34" charset="0"/>
                <a:cs typeface="Tahoma" panose="020B0604030504040204" pitchFamily="34" charset="0"/>
              </a:rPr>
              <a:t>God desires us to live as living sacrifices so that He can trust us with greater light to showcase His glory. Be that light to your generation. Don’t let them wait any longer</a:t>
            </a:r>
            <a:endParaRPr lang="en-US" sz="4000" cap="none"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181383"/>
            <a:ext cx="5557519" cy="3541714"/>
          </a:xfrm>
        </p:spPr>
        <p:txBody>
          <a:bodyPr>
            <a:normAutofit fontScale="92500" lnSpcReduction="20000"/>
          </a:bodyPr>
          <a:lstStyle/>
          <a:p>
            <a:pPr marL="0" indent="0" algn="ctr">
              <a:buNone/>
            </a:pPr>
            <a:r>
              <a:rPr lang="en-US" sz="11500" b="1" dirty="0" smtClean="0">
                <a:solidFill>
                  <a:schemeClr val="accent5">
                    <a:lumMod val="50000"/>
                  </a:schemeClr>
                </a:solidFill>
                <a:effectLst>
                  <a:outerShdw blurRad="38100" dist="38100" dir="2700000" algn="tl">
                    <a:srgbClr val="000000">
                      <a:alpha val="43137"/>
                    </a:srgbClr>
                  </a:outerShdw>
                </a:effectLst>
              </a:rPr>
              <a:t>THANK </a:t>
            </a:r>
            <a:endParaRPr lang="en-US" sz="11500" b="1" dirty="0" smtClean="0">
              <a:solidFill>
                <a:schemeClr val="accent5">
                  <a:lumMod val="50000"/>
                </a:schemeClr>
              </a:solidFill>
              <a:effectLst>
                <a:outerShdw blurRad="38100" dist="38100" dir="2700000" algn="tl">
                  <a:srgbClr val="000000">
                    <a:alpha val="43137"/>
                  </a:srgbClr>
                </a:outerShdw>
              </a:effectLst>
            </a:endParaRPr>
          </a:p>
          <a:p>
            <a:pPr marL="0" indent="0" algn="ctr">
              <a:buNone/>
            </a:pPr>
            <a:r>
              <a:rPr lang="en-US" sz="11500" b="1" dirty="0" smtClean="0">
                <a:solidFill>
                  <a:schemeClr val="accent5">
                    <a:lumMod val="50000"/>
                  </a:schemeClr>
                </a:solidFill>
                <a:effectLst>
                  <a:outerShdw blurRad="38100" dist="38100" dir="2700000" algn="tl">
                    <a:srgbClr val="000000">
                      <a:alpha val="43137"/>
                    </a:srgbClr>
                  </a:outerShdw>
                </a:effectLst>
              </a:rPr>
              <a:t>YOU</a:t>
            </a:r>
            <a:endParaRPr lang="en-US" sz="11500" b="1" dirty="0">
              <a:solidFill>
                <a:schemeClr val="accent5">
                  <a:lumMod val="50000"/>
                </a:schemeClr>
              </a:solidFill>
              <a:effectLst>
                <a:outerShdw blurRad="38100" dist="38100" dir="2700000" algn="tl">
                  <a:srgbClr val="000000">
                    <a:alpha val="43137"/>
                  </a:srgbClr>
                </a:outerShdw>
              </a:effectLst>
            </a:endParaRPr>
          </a:p>
        </p:txBody>
      </p:sp>
      <p:pic>
        <p:nvPicPr>
          <p:cNvPr id="2" name="Picture 1" descr="download (32)"/>
          <p:cNvPicPr>
            <a:picLocks noChangeAspect="1"/>
          </p:cNvPicPr>
          <p:nvPr/>
        </p:nvPicPr>
        <p:blipFill>
          <a:blip r:embed="rId1"/>
          <a:stretch>
            <a:fillRect/>
          </a:stretch>
        </p:blipFill>
        <p:spPr>
          <a:xfrm>
            <a:off x="6876415" y="2180590"/>
            <a:ext cx="4727575" cy="35433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3725" y="182880"/>
            <a:ext cx="8702675" cy="751840"/>
          </a:xfrm>
        </p:spPr>
        <p:txBody>
          <a:bodyPr>
            <a:noAutofit/>
          </a:bodyPr>
          <a:lstStyle/>
          <a:p>
            <a:r>
              <a:rPr lang="en-US" sz="4000" b="1" cap="none" dirty="0" smtClean="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 burning and a shining light</a:t>
            </a:r>
            <a:endParaRPr lang="en-US" sz="4000" b="1" cap="none" dirty="0" smtClean="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5" name="Rectangle 4"/>
          <p:cNvSpPr/>
          <p:nvPr/>
        </p:nvSpPr>
        <p:spPr>
          <a:xfrm>
            <a:off x="406400" y="1397635"/>
            <a:ext cx="10616565" cy="4523105"/>
          </a:xfrm>
          <a:prstGeom prst="rect">
            <a:avLst/>
          </a:prstGeom>
        </p:spPr>
        <p:txBody>
          <a:bodyPr wrap="square">
            <a:spAutoFit/>
          </a:bodyPr>
          <a:lstStyle/>
          <a:p>
            <a:pPr algn="ctr"/>
            <a:r>
              <a:rPr lang="en-US" sz="4800" b="0" i="0" smtClean="0">
                <a:effectLst/>
                <a:latin typeface="Tahoma" panose="020B0604030504040204" pitchFamily="34" charset="0"/>
                <a:ea typeface="Tahoma" panose="020B0604030504040204" pitchFamily="34" charset="0"/>
                <a:cs typeface="Tahoma" panose="020B0604030504040204" pitchFamily="34" charset="0"/>
              </a:rPr>
              <a:t>Means someone who both burns brightly with passion and shines brightly with the light of truth and righteousness. someone who is fervent, zealous, and radiant in their faith and in their witness for God.</a:t>
            </a:r>
            <a:endParaRPr lang="en-US" sz="4800" b="0" i="0" smtClean="0">
              <a:effectLst/>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2985" y="905510"/>
            <a:ext cx="10499725" cy="1869440"/>
          </a:xfrm>
        </p:spPr>
        <p:txBody>
          <a:bodyPr>
            <a:noAutofit/>
          </a:bodyPr>
          <a:lstStyle/>
          <a:p>
            <a:pPr marL="0" indent="0" algn="just">
              <a:buNone/>
            </a:pPr>
            <a:r>
              <a:rPr lang="en-US" sz="4400" dirty="0">
                <a:latin typeface="Tahoma" panose="020B0604030504040204" pitchFamily="34" charset="0"/>
                <a:ea typeface="Tahoma" panose="020B0604030504040204" pitchFamily="34" charset="0"/>
                <a:cs typeface="Tahoma" panose="020B0604030504040204" pitchFamily="34" charset="0"/>
              </a:rPr>
              <a:t>The testimony of Jesus Christ concerning John the Baptist was that he (John the Baptist) was "a burning and a shining light." What does it mean for us to be like that? Let's dive into the Word of God to find out (John 5:35). </a:t>
            </a:r>
            <a:endParaRPr lang="en-US" sz="4400"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5349" y="541020"/>
            <a:ext cx="8616306" cy="1076960"/>
          </a:xfrm>
        </p:spPr>
        <p:txBody>
          <a:bodyPr>
            <a:noAutofit/>
          </a:bodyPr>
          <a:lstStyle/>
          <a:p>
            <a:r>
              <a:rPr lang="en-US" sz="4400" b="1" cap="none" dirty="0" smtClean="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Why John was refers to as burning light</a:t>
            </a:r>
            <a:endParaRPr lang="en-US" sz="4400" b="1" cap="none"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6" name="Content Placeholder 5"/>
          <p:cNvSpPr/>
          <p:nvPr>
            <p:ph idx="1"/>
          </p:nvPr>
        </p:nvSpPr>
        <p:spPr>
          <a:xfrm>
            <a:off x="942340" y="1924050"/>
            <a:ext cx="9759315" cy="3542030"/>
          </a:xfrm>
        </p:spPr>
        <p:txBody>
          <a:bodyPr>
            <a:noAutofit/>
          </a:bodyPr>
          <a:p>
            <a:r>
              <a:rPr lang="en-US" sz="4400">
                <a:latin typeface="Arial Rounded MT Bold" panose="020F0704030504030204" charset="0"/>
                <a:cs typeface="Arial Rounded MT Bold" panose="020F0704030504030204" charset="0"/>
              </a:rPr>
              <a:t>1.	Fervent Zeal for God </a:t>
            </a:r>
            <a:endParaRPr lang="en-US" sz="4400">
              <a:latin typeface="Arial Rounded MT Bold" panose="020F0704030504030204" charset="0"/>
              <a:cs typeface="Arial Rounded MT Bold" panose="020F0704030504030204" charset="0"/>
            </a:endParaRPr>
          </a:p>
          <a:p>
            <a:r>
              <a:rPr lang="en-US" sz="4400">
                <a:latin typeface="Arial Rounded MT Bold" panose="020F0704030504030204" charset="0"/>
                <a:cs typeface="Arial Rounded MT Bold" panose="020F0704030504030204" charset="0"/>
              </a:rPr>
              <a:t>2.	Bearer of Truth and Light (Matthew 3:1-12)</a:t>
            </a:r>
            <a:endParaRPr lang="en-US" sz="4400">
              <a:latin typeface="Arial Rounded MT Bold" panose="020F0704030504030204" charset="0"/>
              <a:cs typeface="Arial Rounded MT Bold" panose="020F0704030504030204" charset="0"/>
            </a:endParaRPr>
          </a:p>
          <a:p>
            <a:r>
              <a:rPr lang="en-US" sz="4400">
                <a:latin typeface="Arial Rounded MT Bold" panose="020F0704030504030204" charset="0"/>
                <a:cs typeface="Arial Rounded MT Bold" panose="020F0704030504030204" charset="0"/>
              </a:rPr>
              <a:t>3.	Role in Preparation for Christ (Matthew 3:3)</a:t>
            </a:r>
            <a:endParaRPr lang="en-US" sz="4400">
              <a:latin typeface="Arial Rounded MT Bold" panose="020F0704030504030204" charset="0"/>
              <a:cs typeface="Arial Rounded MT Bold" panose="020F070403050403020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6335" y="232437"/>
            <a:ext cx="10364451" cy="885163"/>
          </a:xfrm>
        </p:spPr>
        <p:txBody>
          <a:bodyPr>
            <a:noAutofit/>
          </a:bodyPr>
          <a:lstStyle/>
          <a:p>
            <a:r>
              <a:rPr lang="en-US" sz="4000" b="1" cap="none" dirty="0" smtClean="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Understanding Our Identity as Light</a:t>
            </a:r>
            <a:endParaRPr lang="en-US" sz="4000" b="1" cap="none" dirty="0" smtClean="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579120" y="1409700"/>
            <a:ext cx="11048365" cy="2407920"/>
          </a:xfrm>
        </p:spPr>
        <p:txBody>
          <a:bodyPr>
            <a:noAutofit/>
          </a:bodyPr>
          <a:lstStyle/>
          <a:p>
            <a:pPr algn="just"/>
            <a:r>
              <a:rPr lang="en-US" sz="42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1.	Created to Shine (Genesis 1:27)</a:t>
            </a:r>
            <a:endParaRPr lang="en-US" sz="4200" b="1"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en-US" sz="4200" cap="none" dirty="0" smtClean="0">
                <a:latin typeface="Tahoma" panose="020B0604030504040204" pitchFamily="34" charset="0"/>
                <a:ea typeface="Tahoma" panose="020B0604030504040204" pitchFamily="34" charset="0"/>
                <a:cs typeface="Tahoma" panose="020B0604030504040204" pitchFamily="34" charset="0"/>
              </a:rPr>
              <a:t>Jesus call us to be light means we should (Shine hope in the darkness, expose evil and injustice, illuminate the path of salvation, reflects Gods character and love and bring glory to God)</a:t>
            </a:r>
            <a:endParaRPr lang="en-US" sz="4200" cap="none" dirty="0" smtClean="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8965" y="457200"/>
            <a:ext cx="10927715" cy="2407920"/>
          </a:xfrm>
        </p:spPr>
        <p:txBody>
          <a:bodyPr>
            <a:noAutofit/>
          </a:bodyPr>
          <a:lstStyle/>
          <a:p>
            <a:pPr marL="0" indent="0" algn="just">
              <a:buNone/>
            </a:pPr>
            <a:r>
              <a:rPr lang="en-US" sz="4800" b="1" cap="none" smtClean="0">
                <a:solidFill>
                  <a:srgbClr val="00B050"/>
                </a:solidFill>
                <a:latin typeface="Tahoma" panose="020B0604030504040204" pitchFamily="34" charset="0"/>
                <a:ea typeface="Tahoma" panose="020B0604030504040204" pitchFamily="34" charset="0"/>
                <a:cs typeface="Tahoma" panose="020B0604030504040204" pitchFamily="34" charset="0"/>
              </a:rPr>
              <a:t>2.	Called to Stand Out: (Matthew 5:14-16)</a:t>
            </a:r>
            <a:endParaRPr lang="en-US" sz="4800" b="1" cap="none" smtClean="0">
              <a:solidFill>
                <a:srgbClr val="00B050"/>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en-US" sz="4400" cap="none" dirty="0" smtClean="0">
                <a:latin typeface="Tahoma" panose="020B0604030504040204" pitchFamily="34" charset="0"/>
                <a:ea typeface="Tahoma" panose="020B0604030504040204" pitchFamily="34" charset="0"/>
                <a:cs typeface="Tahoma" panose="020B0604030504040204" pitchFamily="34" charset="0"/>
              </a:rPr>
              <a:t>Jesus calls us the light of the world. Word denotes (Sharing your faith, living a Godly life, using your gifts, being a positive influence and reflecting God’s glory)</a:t>
            </a:r>
            <a:endParaRPr lang="en-US" sz="4400" cap="none" dirty="0" smtClean="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0575" y="2489013"/>
            <a:ext cx="10821339" cy="2408108"/>
          </a:xfrm>
        </p:spPr>
        <p:txBody>
          <a:bodyPr>
            <a:noAutofit/>
          </a:bodyPr>
          <a:lstStyle/>
          <a:p>
            <a:pPr algn="just"/>
            <a:r>
              <a:rPr lang="en-US" sz="4800" cap="none" dirty="0">
                <a:latin typeface="Tahoma" panose="020B0604030504040204" pitchFamily="34" charset="0"/>
                <a:ea typeface="Tahoma" panose="020B0604030504040204" pitchFamily="34" charset="0"/>
                <a:cs typeface="Tahoma" panose="020B0604030504040204" pitchFamily="34" charset="0"/>
              </a:rPr>
              <a:t>1.	Joseph (Genesis 39-41)</a:t>
            </a:r>
            <a:endParaRPr lang="en-US" sz="4800" cap="none" dirty="0">
              <a:latin typeface="Tahoma" panose="020B0604030504040204" pitchFamily="34" charset="0"/>
              <a:ea typeface="Tahoma" panose="020B0604030504040204" pitchFamily="34" charset="0"/>
              <a:cs typeface="Tahoma" panose="020B0604030504040204" pitchFamily="34" charset="0"/>
            </a:endParaRPr>
          </a:p>
          <a:p>
            <a:pPr algn="just"/>
            <a:r>
              <a:rPr lang="en-US" sz="4800" cap="none" dirty="0">
                <a:latin typeface="Tahoma" panose="020B0604030504040204" pitchFamily="34" charset="0"/>
                <a:ea typeface="Tahoma" panose="020B0604030504040204" pitchFamily="34" charset="0"/>
                <a:cs typeface="Tahoma" panose="020B0604030504040204" pitchFamily="34" charset="0"/>
              </a:rPr>
              <a:t>2.	Daniel and His Friends (Daniel 1-6)</a:t>
            </a:r>
            <a:endParaRPr lang="en-US" sz="4800" cap="none" dirty="0">
              <a:latin typeface="Tahoma" panose="020B0604030504040204" pitchFamily="34" charset="0"/>
              <a:ea typeface="Tahoma" panose="020B0604030504040204" pitchFamily="34" charset="0"/>
              <a:cs typeface="Tahoma" panose="020B0604030504040204" pitchFamily="34" charset="0"/>
            </a:endParaRPr>
          </a:p>
          <a:p>
            <a:pPr algn="just"/>
            <a:r>
              <a:rPr lang="en-US" sz="4800" cap="none" dirty="0">
                <a:latin typeface="Tahoma" panose="020B0604030504040204" pitchFamily="34" charset="0"/>
                <a:ea typeface="Tahoma" panose="020B0604030504040204" pitchFamily="34" charset="0"/>
                <a:cs typeface="Tahoma" panose="020B0604030504040204" pitchFamily="34" charset="0"/>
              </a:rPr>
              <a:t>3.	David (1 Samuel 17).</a:t>
            </a:r>
            <a:endParaRPr lang="en-US" sz="4800" cap="none" dirty="0">
              <a:latin typeface="Tahoma" panose="020B0604030504040204" pitchFamily="34" charset="0"/>
              <a:ea typeface="Tahoma" panose="020B0604030504040204" pitchFamily="34" charset="0"/>
              <a:cs typeface="Tahoma" panose="020B0604030504040204" pitchFamily="34" charset="0"/>
            </a:endParaRPr>
          </a:p>
        </p:txBody>
      </p:sp>
      <p:sp>
        <p:nvSpPr>
          <p:cNvPr id="5" name="Rectangle 4"/>
          <p:cNvSpPr/>
          <p:nvPr/>
        </p:nvSpPr>
        <p:spPr>
          <a:xfrm>
            <a:off x="1368425" y="270510"/>
            <a:ext cx="9455785" cy="1198880"/>
          </a:xfrm>
          <a:prstGeom prst="rect">
            <a:avLst/>
          </a:prstGeom>
        </p:spPr>
        <p:txBody>
          <a:bodyPr wrap="square">
            <a:spAutoFit/>
          </a:bodyPr>
          <a:lstStyle/>
          <a:p>
            <a:pPr algn="ctr"/>
            <a:r>
              <a:rPr lang="en-US" sz="3600" b="1"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Examples of Burning and Shining Lights in the Bible</a:t>
            </a:r>
            <a:endParaRPr lang="en-US" sz="3600" b="1" dirty="0" smtClean="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5325" y="1654175"/>
            <a:ext cx="9900285" cy="2407920"/>
          </a:xfrm>
        </p:spPr>
        <p:txBody>
          <a:bodyPr>
            <a:noAutofit/>
          </a:bodyPr>
          <a:lstStyle/>
          <a:p>
            <a:pPr algn="just"/>
            <a:r>
              <a:rPr lang="en-US" sz="5400" cap="none" dirty="0">
                <a:latin typeface="Tahoma" panose="020B0604030504040204" pitchFamily="34" charset="0"/>
                <a:ea typeface="Tahoma" panose="020B0604030504040204" pitchFamily="34" charset="0"/>
                <a:cs typeface="Tahoma" panose="020B0604030504040204" pitchFamily="34" charset="0"/>
              </a:rPr>
              <a:t>1.	Light reveals or makes manifest (Rom 12:1-2)</a:t>
            </a:r>
            <a:endParaRPr lang="en-US" sz="5400" cap="none" dirty="0">
              <a:latin typeface="Tahoma" panose="020B0604030504040204" pitchFamily="34" charset="0"/>
              <a:ea typeface="Tahoma" panose="020B0604030504040204" pitchFamily="34" charset="0"/>
              <a:cs typeface="Tahoma" panose="020B0604030504040204" pitchFamily="34" charset="0"/>
            </a:endParaRPr>
          </a:p>
          <a:p>
            <a:pPr algn="just"/>
            <a:r>
              <a:rPr lang="en-US" sz="5400" cap="none" dirty="0">
                <a:latin typeface="Tahoma" panose="020B0604030504040204" pitchFamily="34" charset="0"/>
                <a:ea typeface="Tahoma" panose="020B0604030504040204" pitchFamily="34" charset="0"/>
                <a:cs typeface="Tahoma" panose="020B0604030504040204" pitchFamily="34" charset="0"/>
              </a:rPr>
              <a:t>2.	Light Illuminates</a:t>
            </a:r>
            <a:endParaRPr lang="en-US" sz="5400" cap="none" dirty="0">
              <a:latin typeface="Tahoma" panose="020B0604030504040204" pitchFamily="34" charset="0"/>
              <a:ea typeface="Tahoma" panose="020B0604030504040204" pitchFamily="34" charset="0"/>
              <a:cs typeface="Tahoma" panose="020B0604030504040204" pitchFamily="34" charset="0"/>
            </a:endParaRPr>
          </a:p>
          <a:p>
            <a:pPr algn="just"/>
            <a:endParaRPr lang="en-US" sz="5400" cap="none" dirty="0">
              <a:latin typeface="Tahoma" panose="020B0604030504040204" pitchFamily="34" charset="0"/>
              <a:ea typeface="Tahoma" panose="020B0604030504040204" pitchFamily="34" charset="0"/>
              <a:cs typeface="Tahoma" panose="020B0604030504040204" pitchFamily="34" charset="0"/>
            </a:endParaRPr>
          </a:p>
        </p:txBody>
      </p:sp>
      <p:sp>
        <p:nvSpPr>
          <p:cNvPr id="5" name="Rectangle 4"/>
          <p:cNvSpPr/>
          <p:nvPr/>
        </p:nvSpPr>
        <p:spPr>
          <a:xfrm>
            <a:off x="1495108" y="392481"/>
            <a:ext cx="9100185" cy="768350"/>
          </a:xfrm>
          <a:prstGeom prst="rect">
            <a:avLst/>
          </a:prstGeom>
        </p:spPr>
        <p:txBody>
          <a:bodyPr wrap="none">
            <a:spAutoFit/>
          </a:bodyPr>
          <a:lstStyle/>
          <a:p>
            <a:pPr algn="just"/>
            <a:r>
              <a:rPr lang="en-US" sz="4400" b="1"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Two Key Functions of This Light</a:t>
            </a:r>
            <a:endParaRPr lang="en-US" sz="4400" b="1"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7841" y="2789368"/>
            <a:ext cx="11694159" cy="2408108"/>
          </a:xfrm>
        </p:spPr>
        <p:txBody>
          <a:bodyPr>
            <a:noAutofit/>
          </a:bodyPr>
          <a:lstStyle/>
          <a:p>
            <a:r>
              <a:rPr lang="en-US" sz="4000" cap="none" dirty="0">
                <a:solidFill>
                  <a:schemeClr val="tx1">
                    <a:lumMod val="95000"/>
                    <a:lumOff val="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	You must be born again (John 1-12)</a:t>
            </a:r>
            <a:endParaRPr lang="en-US" sz="4000" cap="none" dirty="0">
              <a:solidFill>
                <a:schemeClr val="tx1">
                  <a:lumMod val="95000"/>
                  <a:lumOff val="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r>
              <a:rPr lang="en-US" sz="4000" cap="none" dirty="0">
                <a:solidFill>
                  <a:schemeClr val="tx1">
                    <a:lumMod val="95000"/>
                    <a:lumOff val="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	Engage the help of the Holy Spirit (Zech 4:6)</a:t>
            </a:r>
            <a:endParaRPr lang="en-US" sz="4000" cap="none" dirty="0">
              <a:solidFill>
                <a:schemeClr val="tx1">
                  <a:lumMod val="95000"/>
                  <a:lumOff val="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r>
              <a:rPr lang="en-US" sz="4000" cap="none" dirty="0">
                <a:solidFill>
                  <a:schemeClr val="tx1">
                    <a:lumMod val="95000"/>
                    <a:lumOff val="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3.	Change your way of thinking (Rom 12:2)</a:t>
            </a:r>
            <a:endParaRPr lang="en-US" sz="4000" cap="none" dirty="0">
              <a:solidFill>
                <a:schemeClr val="tx1">
                  <a:lumMod val="95000"/>
                  <a:lumOff val="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5" name="Rectangle 4"/>
          <p:cNvSpPr/>
          <p:nvPr/>
        </p:nvSpPr>
        <p:spPr>
          <a:xfrm>
            <a:off x="1063625" y="331470"/>
            <a:ext cx="10356850" cy="1139190"/>
          </a:xfrm>
          <a:prstGeom prst="rect">
            <a:avLst/>
          </a:prstGeom>
        </p:spPr>
        <p:txBody>
          <a:bodyPr wrap="square">
            <a:noAutofit/>
          </a:bodyPr>
          <a:lstStyle/>
          <a:p>
            <a:pPr algn="ctr"/>
            <a:r>
              <a:rPr lang="en-US" sz="5400" b="1" dirty="0">
                <a:solidFill>
                  <a:srgbClr val="FF0000"/>
                </a:solidFill>
                <a:effectLst>
                  <a:outerShdw blurRad="38100" dist="38100" dir="2700000" algn="tl">
                    <a:srgbClr val="000000">
                      <a:alpha val="43137"/>
                    </a:srgbClr>
                  </a:outerShdw>
                </a:effectLst>
              </a:rPr>
              <a:t>Practical Ways to Shine Brightly Today</a:t>
            </a:r>
            <a:endParaRPr lang="en-US" sz="5400" b="1" dirty="0">
              <a:solidFill>
                <a:srgbClr val="FF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Circuit</Template>
  <TotalTime>0</TotalTime>
  <Words>2370</Words>
  <Application>WPS Presentation</Application>
  <PresentationFormat>Widescreen</PresentationFormat>
  <Paragraphs>73</Paragraphs>
  <Slides>15</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15</vt:i4>
      </vt:variant>
    </vt:vector>
  </HeadingPairs>
  <TitlesOfParts>
    <vt:vector size="28" baseType="lpstr">
      <vt:lpstr>Arial</vt:lpstr>
      <vt:lpstr>SimSun</vt:lpstr>
      <vt:lpstr>Wingdings</vt:lpstr>
      <vt:lpstr>Trebuchet MS</vt:lpstr>
      <vt:lpstr>Tahoma</vt:lpstr>
      <vt:lpstr>Tw Cen MT</vt:lpstr>
      <vt:lpstr>Microsoft YaHei</vt:lpstr>
      <vt:lpstr>Arial Unicode MS</vt:lpstr>
      <vt:lpstr>Calibri</vt:lpstr>
      <vt:lpstr>Arial Black</vt:lpstr>
      <vt:lpstr>Arial Rounded MT Bold</vt:lpstr>
      <vt:lpstr>Arial Narrow</vt:lpstr>
      <vt:lpstr>Circuit</vt:lpstr>
      <vt:lpstr>A BURNING AND A SHINING LIGHT</vt:lpstr>
      <vt:lpstr>A burning and a shining light</vt:lpstr>
      <vt:lpstr>PowerPoint 演示文稿</vt:lpstr>
      <vt:lpstr>Why John was refers to as burning light</vt:lpstr>
      <vt:lpstr>Understanding Our Identity as Light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Chameleon Christian (Youth)</dc:title>
  <dc:creator>TOSHIBA</dc:creator>
  <cp:lastModifiedBy>TOSHIBA</cp:lastModifiedBy>
  <cp:revision>35</cp:revision>
  <dcterms:created xsi:type="dcterms:W3CDTF">2024-04-27T13:10:00Z</dcterms:created>
  <dcterms:modified xsi:type="dcterms:W3CDTF">2024-06-16T06:41:21Z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5AF6928959B74D3285ED63992BD8A7D2_12</vt:lpwstr>
  </property>
  <property fmtid="{D5CDD505-2E9C-101B-9397-08002B2CF9AE}" pid="3" name="KSOProductBuildVer">
    <vt:lpwstr>1033-12.2.0.16731</vt:lpwstr>
  </property>
</Properties>
</file>